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45" r:id="rId3"/>
    <p:sldId id="449" r:id="rId4"/>
    <p:sldId id="321" r:id="rId5"/>
    <p:sldId id="362" r:id="rId6"/>
    <p:sldId id="366" r:id="rId7"/>
    <p:sldId id="450" r:id="rId8"/>
    <p:sldId id="257" r:id="rId9"/>
    <p:sldId id="318" r:id="rId10"/>
    <p:sldId id="320" r:id="rId11"/>
    <p:sldId id="314" r:id="rId12"/>
    <p:sldId id="312" r:id="rId13"/>
    <p:sldId id="316" r:id="rId14"/>
    <p:sldId id="358" r:id="rId15"/>
    <p:sldId id="367" r:id="rId16"/>
    <p:sldId id="359" r:id="rId17"/>
    <p:sldId id="360" r:id="rId18"/>
    <p:sldId id="361" r:id="rId19"/>
    <p:sldId id="451" r:id="rId20"/>
    <p:sldId id="453" r:id="rId21"/>
    <p:sldId id="454" r:id="rId22"/>
    <p:sldId id="455" r:id="rId23"/>
    <p:sldId id="465" r:id="rId24"/>
    <p:sldId id="467" r:id="rId25"/>
    <p:sldId id="466" r:id="rId26"/>
    <p:sldId id="469" r:id="rId27"/>
    <p:sldId id="468" r:id="rId28"/>
    <p:sldId id="464" r:id="rId29"/>
    <p:sldId id="287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oboto Medium" panose="02000000000000000000" pitchFamily="2" charset="0"/>
      <p:regular r:id="rId40"/>
      <p:bold r:id="rId41"/>
      <p:italic r:id="rId42"/>
      <p:boldItalic r:id="rId43"/>
    </p:embeddedFont>
    <p:embeddedFont>
      <p:font typeface="Segoe UI" panose="020B0502040204020203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ga0Je4y5eGkkgKNk3onEEN856X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2FB0ED-A2B8-4356-89E2-A26C0E0C1B38}">
  <a:tblStyle styleId="{852FB0ED-A2B8-4356-89E2-A26C0E0C1B3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4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56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67f4ec439_0_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g1267f4ec439_0_9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8775" marR="0" lvl="0" indent="-244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Roboto"/>
              <a:buNone/>
            </a:pPr>
            <a:endParaRPr sz="800"/>
          </a:p>
        </p:txBody>
      </p:sp>
      <p:sp>
        <p:nvSpPr>
          <p:cNvPr id="377" name="Google Shape;377;g1267f4ec439_0_9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99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57cc9197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257cc91974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1257cc91974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57cc9197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257cc91974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1257cc91974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511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67f4ec439_0_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g1267f4ec439_0_9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8775" marR="0" lvl="0" indent="-244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Roboto"/>
              <a:buNone/>
            </a:pPr>
            <a:endParaRPr sz="800"/>
          </a:p>
        </p:txBody>
      </p:sp>
      <p:sp>
        <p:nvSpPr>
          <p:cNvPr id="377" name="Google Shape;377;g1267f4ec439_0_9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3194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57cc9197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257cc91974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1257cc91974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9617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631" y="733152"/>
            <a:ext cx="1317670" cy="49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262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ebreaker/Poll">
  <p:cSld name="Icebreaker/Poll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1"/>
          <p:cNvSpPr txBox="1"/>
          <p:nvPr/>
        </p:nvSpPr>
        <p:spPr>
          <a:xfrm>
            <a:off x="7213366" y="110393"/>
            <a:ext cx="589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Icebreaker/Poll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" name="Google Shape;30;p51"/>
          <p:cNvGrpSpPr/>
          <p:nvPr/>
        </p:nvGrpSpPr>
        <p:grpSpPr>
          <a:xfrm>
            <a:off x="6298839" y="198000"/>
            <a:ext cx="892800" cy="892800"/>
            <a:chOff x="7656110" y="1302353"/>
            <a:chExt cx="1244345" cy="1244536"/>
          </a:xfrm>
        </p:grpSpPr>
        <p:sp>
          <p:nvSpPr>
            <p:cNvPr id="31" name="Google Shape;31;p51"/>
            <p:cNvSpPr/>
            <p:nvPr/>
          </p:nvSpPr>
          <p:spPr>
            <a:xfrm>
              <a:off x="7656110" y="1302353"/>
              <a:ext cx="1244345" cy="1244536"/>
            </a:xfrm>
            <a:custGeom>
              <a:avLst/>
              <a:gdLst/>
              <a:ahLst/>
              <a:cxnLst/>
              <a:rect l="l" t="t" r="r" b="b"/>
              <a:pathLst>
                <a:path w="1244345" h="1244536" extrusionOk="0">
                  <a:moveTo>
                    <a:pt x="622173" y="19241"/>
                  </a:moveTo>
                  <a:cubicBezTo>
                    <a:pt x="955215" y="19314"/>
                    <a:pt x="1225144" y="289357"/>
                    <a:pt x="1225067" y="622401"/>
                  </a:cubicBezTo>
                  <a:cubicBezTo>
                    <a:pt x="1225029" y="782255"/>
                    <a:pt x="1161526" y="935555"/>
                    <a:pt x="1048512" y="1048607"/>
                  </a:cubicBezTo>
                  <a:cubicBezTo>
                    <a:pt x="810839" y="1281903"/>
                    <a:pt x="429038" y="1278360"/>
                    <a:pt x="195739" y="1040692"/>
                  </a:cubicBezTo>
                  <a:cubicBezTo>
                    <a:pt x="-34503" y="806129"/>
                    <a:pt x="-34503" y="430393"/>
                    <a:pt x="195739" y="195834"/>
                  </a:cubicBezTo>
                  <a:cubicBezTo>
                    <a:pt x="308596" y="82382"/>
                    <a:pt x="462148" y="18793"/>
                    <a:pt x="622173" y="19241"/>
                  </a:cubicBezTo>
                  <a:moveTo>
                    <a:pt x="622173" y="191"/>
                  </a:moveTo>
                  <a:cubicBezTo>
                    <a:pt x="278557" y="191"/>
                    <a:pt x="0" y="278747"/>
                    <a:pt x="0" y="622364"/>
                  </a:cubicBezTo>
                  <a:cubicBezTo>
                    <a:pt x="0" y="965978"/>
                    <a:pt x="278557" y="1244537"/>
                    <a:pt x="622173" y="1244537"/>
                  </a:cubicBezTo>
                  <a:cubicBezTo>
                    <a:pt x="965787" y="1244537"/>
                    <a:pt x="1244346" y="965978"/>
                    <a:pt x="1244346" y="622364"/>
                  </a:cubicBezTo>
                  <a:cubicBezTo>
                    <a:pt x="1244451" y="278747"/>
                    <a:pt x="965978" y="105"/>
                    <a:pt x="622364" y="0"/>
                  </a:cubicBezTo>
                  <a:cubicBezTo>
                    <a:pt x="622300" y="0"/>
                    <a:pt x="622237" y="0"/>
                    <a:pt x="622173" y="0"/>
                  </a:cubicBezTo>
                </a:path>
              </a:pathLst>
            </a:custGeom>
            <a:solidFill>
              <a:srgbClr val="ED1D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" name="Google Shape;32;p5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849657" y="1476946"/>
              <a:ext cx="857250" cy="895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!">
  <p:cSld name="Thank You!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631" y="733152"/>
            <a:ext cx="1317670" cy="49935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4"/>
          <p:cNvSpPr txBox="1"/>
          <p:nvPr/>
        </p:nvSpPr>
        <p:spPr>
          <a:xfrm>
            <a:off x="553990" y="2994655"/>
            <a:ext cx="4145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sz="6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4"/>
          <p:cNvSpPr txBox="1"/>
          <p:nvPr/>
        </p:nvSpPr>
        <p:spPr>
          <a:xfrm>
            <a:off x="596030" y="5736623"/>
            <a:ext cx="709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Copyright ©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HeroX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Private Limited, 2022. All rights reserved.</a:t>
            </a:r>
            <a:endParaRPr sz="1800" b="1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Breaker">
  <p:cSld name="Page Break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3" y="428"/>
            <a:ext cx="12190474" cy="685714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5"/>
          <p:cNvSpPr/>
          <p:nvPr/>
        </p:nvSpPr>
        <p:spPr>
          <a:xfrm>
            <a:off x="0" y="0"/>
            <a:ext cx="12190500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132841"/>
            <a:ext cx="12192000" cy="172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1839" y="2005243"/>
            <a:ext cx="6080161" cy="5502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Concept 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9" descr="Background pattern&#10;&#10;Description automatically generated"/>
          <p:cNvPicPr preferRelativeResize="0"/>
          <p:nvPr/>
        </p:nvPicPr>
        <p:blipFill rotWithShape="1">
          <a:blip r:embed="rId2">
            <a:alphaModFix amt="66000"/>
          </a:blip>
          <a:srcRect r="3387"/>
          <a:stretch/>
        </p:blipFill>
        <p:spPr>
          <a:xfrm>
            <a:off x="414337" y="428"/>
            <a:ext cx="11777663" cy="685714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99" name="Google Shape;9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04329" y="6067987"/>
            <a:ext cx="402882" cy="513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Agenda/Objectives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8"/>
          <p:cNvGrpSpPr/>
          <p:nvPr/>
        </p:nvGrpSpPr>
        <p:grpSpPr>
          <a:xfrm>
            <a:off x="198000" y="198000"/>
            <a:ext cx="893191" cy="893203"/>
            <a:chOff x="2848576" y="1302353"/>
            <a:chExt cx="1244345" cy="1244536"/>
          </a:xfrm>
        </p:grpSpPr>
        <p:sp>
          <p:nvSpPr>
            <p:cNvPr id="103" name="Google Shape;103;p8"/>
            <p:cNvSpPr/>
            <p:nvPr/>
          </p:nvSpPr>
          <p:spPr>
            <a:xfrm>
              <a:off x="2848576" y="1302353"/>
              <a:ext cx="1244345" cy="1244536"/>
            </a:xfrm>
            <a:custGeom>
              <a:avLst/>
              <a:gdLst/>
              <a:ahLst/>
              <a:cxnLst/>
              <a:rect l="l" t="t" r="r" b="b"/>
              <a:pathLst>
                <a:path w="1244345" h="1244536" extrusionOk="0">
                  <a:moveTo>
                    <a:pt x="622173" y="19241"/>
                  </a:moveTo>
                  <a:cubicBezTo>
                    <a:pt x="955215" y="19314"/>
                    <a:pt x="1225144" y="289357"/>
                    <a:pt x="1225067" y="622401"/>
                  </a:cubicBezTo>
                  <a:cubicBezTo>
                    <a:pt x="1225029" y="782255"/>
                    <a:pt x="1161526" y="935555"/>
                    <a:pt x="1048512" y="1048607"/>
                  </a:cubicBezTo>
                  <a:cubicBezTo>
                    <a:pt x="810839" y="1281903"/>
                    <a:pt x="429038" y="1278360"/>
                    <a:pt x="195739" y="1040692"/>
                  </a:cubicBezTo>
                  <a:cubicBezTo>
                    <a:pt x="-34503" y="806129"/>
                    <a:pt x="-34503" y="430393"/>
                    <a:pt x="195739" y="195834"/>
                  </a:cubicBezTo>
                  <a:cubicBezTo>
                    <a:pt x="308596" y="82382"/>
                    <a:pt x="462148" y="18793"/>
                    <a:pt x="622173" y="19241"/>
                  </a:cubicBezTo>
                  <a:moveTo>
                    <a:pt x="622173" y="191"/>
                  </a:moveTo>
                  <a:cubicBezTo>
                    <a:pt x="278557" y="191"/>
                    <a:pt x="0" y="278747"/>
                    <a:pt x="0" y="622364"/>
                  </a:cubicBezTo>
                  <a:cubicBezTo>
                    <a:pt x="0" y="965978"/>
                    <a:pt x="278557" y="1244537"/>
                    <a:pt x="622173" y="1244537"/>
                  </a:cubicBezTo>
                  <a:cubicBezTo>
                    <a:pt x="965787" y="1244537"/>
                    <a:pt x="1244346" y="965978"/>
                    <a:pt x="1244346" y="622364"/>
                  </a:cubicBezTo>
                  <a:cubicBezTo>
                    <a:pt x="1244451" y="278747"/>
                    <a:pt x="965978" y="105"/>
                    <a:pt x="622364" y="0"/>
                  </a:cubicBezTo>
                  <a:cubicBezTo>
                    <a:pt x="622300" y="0"/>
                    <a:pt x="622237" y="0"/>
                    <a:pt x="622173" y="0"/>
                  </a:cubicBezTo>
                </a:path>
              </a:pathLst>
            </a:custGeom>
            <a:solidFill>
              <a:srgbClr val="ED1D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4" name="Google Shape;104;p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043076" y="1524571"/>
              <a:ext cx="809625" cy="800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5360" y="1052737"/>
            <a:ext cx="4704523" cy="5184577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7384"/>
            <a:ext cx="12192000" cy="647607"/>
          </a:xfrm>
          <a:solidFill>
            <a:srgbClr val="007DC4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711959" y="1052736"/>
            <a:ext cx="6336109" cy="5184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2355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Regul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xfrm>
            <a:off x="483030" y="762000"/>
            <a:ext cx="11277601" cy="547531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07DC4"/>
              </a:buClr>
              <a:buChar char="➢"/>
              <a:defRPr>
                <a:solidFill>
                  <a:srgbClr val="000000"/>
                </a:solidFill>
              </a:defRPr>
            </a:lvl1pPr>
            <a:lvl2pPr marL="783771" indent="-326571">
              <a:buClr>
                <a:srgbClr val="007DC4"/>
              </a:buClr>
              <a:buChar char="➢"/>
              <a:defRPr>
                <a:solidFill>
                  <a:srgbClr val="000000"/>
                </a:solidFill>
              </a:defRPr>
            </a:lvl2pPr>
            <a:lvl3pPr marL="1219200" indent="-304800">
              <a:buClr>
                <a:srgbClr val="007DC4"/>
              </a:buClr>
              <a:buChar char="➢"/>
              <a:defRPr>
                <a:solidFill>
                  <a:srgbClr val="000000"/>
                </a:solidFill>
              </a:defRPr>
            </a:lvl3pPr>
            <a:lvl4pPr>
              <a:buClr>
                <a:srgbClr val="007DC4"/>
              </a:buClr>
              <a:buChar char="➢"/>
              <a:defRPr>
                <a:solidFill>
                  <a:srgbClr val="000000"/>
                </a:solidFill>
              </a:defRPr>
            </a:lvl4pPr>
            <a:lvl5pPr>
              <a:buClr>
                <a:srgbClr val="007DC4"/>
              </a:buClr>
              <a:buChar char="➢"/>
              <a:defRPr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72" name="Shape 72"/>
          <p:cNvSpPr/>
          <p:nvPr/>
        </p:nvSpPr>
        <p:spPr>
          <a:xfrm>
            <a:off x="13293" y="6527933"/>
            <a:ext cx="9539091" cy="297250"/>
          </a:xfrm>
          <a:prstGeom prst="roundRect">
            <a:avLst>
              <a:gd name="adj" fmla="val 16667"/>
            </a:avLst>
          </a:prstGeom>
          <a:solidFill>
            <a:srgbClr val="007DC4"/>
          </a:solidFill>
          <a:ln w="25400">
            <a:solidFill>
              <a:srgbClr val="007DC4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400"/>
          </a:p>
        </p:txBody>
      </p:sp>
      <p:sp>
        <p:nvSpPr>
          <p:cNvPr id="73" name="Shape 73"/>
          <p:cNvSpPr/>
          <p:nvPr/>
        </p:nvSpPr>
        <p:spPr>
          <a:xfrm>
            <a:off x="660401" y="6527935"/>
            <a:ext cx="438785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Copyright  2014 RESTRICTED CIRCULATION </a:t>
            </a:r>
          </a:p>
        </p:txBody>
      </p:sp>
      <p:sp>
        <p:nvSpPr>
          <p:cNvPr id="74" name="Shape 74"/>
          <p:cNvSpPr/>
          <p:nvPr/>
        </p:nvSpPr>
        <p:spPr>
          <a:xfrm>
            <a:off x="11582400" y="6501552"/>
            <a:ext cx="31033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‹#›</a:t>
            </a:r>
          </a:p>
        </p:txBody>
      </p:sp>
      <p:pic>
        <p:nvPicPr>
          <p:cNvPr id="75" name="image2.jpg" descr="C:\Users\User\Documents\Work\Edvancer-final logo\jpg\Edvance_Final Logo-small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9652000" y="6507683"/>
            <a:ext cx="2540000" cy="317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2196667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7"/>
          <p:cNvGrpSpPr/>
          <p:nvPr/>
        </p:nvGrpSpPr>
        <p:grpSpPr>
          <a:xfrm>
            <a:off x="12191935" y="1344839"/>
            <a:ext cx="2736523" cy="1195060"/>
            <a:chOff x="12295631" y="1552233"/>
            <a:chExt cx="2736523" cy="1195060"/>
          </a:xfrm>
        </p:grpSpPr>
        <p:sp>
          <p:nvSpPr>
            <p:cNvPr id="11" name="Google Shape;11;p47"/>
            <p:cNvSpPr txBox="1"/>
            <p:nvPr/>
          </p:nvSpPr>
          <p:spPr>
            <a:xfrm>
              <a:off x="12295631" y="1552233"/>
              <a:ext cx="273652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Secondary Color Palette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" name="Google Shape;12;p47"/>
            <p:cNvGrpSpPr/>
            <p:nvPr/>
          </p:nvGrpSpPr>
          <p:grpSpPr>
            <a:xfrm>
              <a:off x="12372844" y="1878595"/>
              <a:ext cx="2601426" cy="868698"/>
              <a:chOff x="7297051" y="108540"/>
              <a:chExt cx="3416094" cy="1140742"/>
            </a:xfrm>
          </p:grpSpPr>
          <p:sp>
            <p:nvSpPr>
              <p:cNvPr id="13" name="Google Shape;13;p47"/>
              <p:cNvSpPr/>
              <p:nvPr/>
            </p:nvSpPr>
            <p:spPr>
              <a:xfrm>
                <a:off x="7297051" y="108540"/>
                <a:ext cx="1140810" cy="1140742"/>
              </a:xfrm>
              <a:custGeom>
                <a:avLst/>
                <a:gdLst/>
                <a:ahLst/>
                <a:cxnLst/>
                <a:rect l="l" t="t" r="r" b="b"/>
                <a:pathLst>
                  <a:path w="1140810" h="1140742" extrusionOk="0">
                    <a:moveTo>
                      <a:pt x="570405" y="0"/>
                    </a:moveTo>
                    <a:cubicBezTo>
                      <a:pt x="885431" y="0"/>
                      <a:pt x="1140810" y="255364"/>
                      <a:pt x="1140810" y="570371"/>
                    </a:cubicBezTo>
                    <a:cubicBezTo>
                      <a:pt x="1140810" y="885378"/>
                      <a:pt x="885431" y="1140742"/>
                      <a:pt x="570405" y="1140742"/>
                    </a:cubicBezTo>
                    <a:cubicBezTo>
                      <a:pt x="255379" y="1140742"/>
                      <a:pt x="0" y="885378"/>
                      <a:pt x="0" y="570371"/>
                    </a:cubicBezTo>
                    <a:cubicBezTo>
                      <a:pt x="0" y="255364"/>
                      <a:pt x="255379" y="0"/>
                      <a:pt x="570405" y="0"/>
                    </a:cubicBezTo>
                    <a:close/>
                  </a:path>
                </a:pathLst>
              </a:custGeom>
              <a:solidFill>
                <a:srgbClr val="57863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#57863C</a:t>
                </a:r>
                <a:endParaRPr sz="12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" name="Google Shape;14;p47"/>
              <p:cNvSpPr/>
              <p:nvPr/>
            </p:nvSpPr>
            <p:spPr>
              <a:xfrm>
                <a:off x="8432440" y="108540"/>
                <a:ext cx="1140810" cy="1140742"/>
              </a:xfrm>
              <a:custGeom>
                <a:avLst/>
                <a:gdLst/>
                <a:ahLst/>
                <a:cxnLst/>
                <a:rect l="l" t="t" r="r" b="b"/>
                <a:pathLst>
                  <a:path w="1140810" h="1140742" extrusionOk="0">
                    <a:moveTo>
                      <a:pt x="570405" y="0"/>
                    </a:moveTo>
                    <a:cubicBezTo>
                      <a:pt x="885431" y="0"/>
                      <a:pt x="1140810" y="255364"/>
                      <a:pt x="1140810" y="570371"/>
                    </a:cubicBezTo>
                    <a:cubicBezTo>
                      <a:pt x="1140810" y="885378"/>
                      <a:pt x="885431" y="1140742"/>
                      <a:pt x="570405" y="1140742"/>
                    </a:cubicBezTo>
                    <a:cubicBezTo>
                      <a:pt x="255379" y="1140742"/>
                      <a:pt x="0" y="885378"/>
                      <a:pt x="0" y="570371"/>
                    </a:cubicBezTo>
                    <a:cubicBezTo>
                      <a:pt x="0" y="255364"/>
                      <a:pt x="255379" y="0"/>
                      <a:pt x="570405" y="0"/>
                    </a:cubicBezTo>
                    <a:close/>
                  </a:path>
                </a:pathLst>
              </a:custGeom>
              <a:solidFill>
                <a:srgbClr val="FBAF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#FBAF33</a:t>
                </a:r>
                <a:endParaRPr sz="1200" b="1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" name="Google Shape;15;p47"/>
              <p:cNvSpPr/>
              <p:nvPr/>
            </p:nvSpPr>
            <p:spPr>
              <a:xfrm>
                <a:off x="9572335" y="108540"/>
                <a:ext cx="1140810" cy="1140742"/>
              </a:xfrm>
              <a:custGeom>
                <a:avLst/>
                <a:gdLst/>
                <a:ahLst/>
                <a:cxnLst/>
                <a:rect l="l" t="t" r="r" b="b"/>
                <a:pathLst>
                  <a:path w="1140810" h="1140742" extrusionOk="0">
                    <a:moveTo>
                      <a:pt x="570405" y="0"/>
                    </a:moveTo>
                    <a:cubicBezTo>
                      <a:pt x="885431" y="0"/>
                      <a:pt x="1140810" y="255364"/>
                      <a:pt x="1140810" y="570371"/>
                    </a:cubicBezTo>
                    <a:cubicBezTo>
                      <a:pt x="1140810" y="885378"/>
                      <a:pt x="885431" y="1140742"/>
                      <a:pt x="570405" y="1140742"/>
                    </a:cubicBezTo>
                    <a:cubicBezTo>
                      <a:pt x="255379" y="1140742"/>
                      <a:pt x="0" y="885378"/>
                      <a:pt x="0" y="570371"/>
                    </a:cubicBezTo>
                    <a:cubicBezTo>
                      <a:pt x="0" y="255364"/>
                      <a:pt x="255379" y="0"/>
                      <a:pt x="570405" y="0"/>
                    </a:cubicBezTo>
                    <a:close/>
                  </a:path>
                </a:pathLst>
              </a:custGeom>
              <a:solidFill>
                <a:srgbClr val="1077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#1077A9</a:t>
                </a:r>
                <a:endParaRPr sz="12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6" name="Google Shape;16;p47"/>
          <p:cNvGrpSpPr/>
          <p:nvPr/>
        </p:nvGrpSpPr>
        <p:grpSpPr>
          <a:xfrm>
            <a:off x="12191935" y="-11546"/>
            <a:ext cx="3549208" cy="1197180"/>
            <a:chOff x="12295631" y="195848"/>
            <a:chExt cx="3549208" cy="1197180"/>
          </a:xfrm>
        </p:grpSpPr>
        <p:grpSp>
          <p:nvGrpSpPr>
            <p:cNvPr id="17" name="Google Shape;17;p47"/>
            <p:cNvGrpSpPr/>
            <p:nvPr/>
          </p:nvGrpSpPr>
          <p:grpSpPr>
            <a:xfrm>
              <a:off x="12372844" y="524330"/>
              <a:ext cx="3471995" cy="868698"/>
              <a:chOff x="7297051" y="108540"/>
              <a:chExt cx="4559293" cy="1140742"/>
            </a:xfrm>
          </p:grpSpPr>
          <p:sp>
            <p:nvSpPr>
              <p:cNvPr id="18" name="Google Shape;18;p47"/>
              <p:cNvSpPr/>
              <p:nvPr/>
            </p:nvSpPr>
            <p:spPr>
              <a:xfrm>
                <a:off x="7297051" y="108540"/>
                <a:ext cx="1140810" cy="1140742"/>
              </a:xfrm>
              <a:custGeom>
                <a:avLst/>
                <a:gdLst/>
                <a:ahLst/>
                <a:cxnLst/>
                <a:rect l="l" t="t" r="r" b="b"/>
                <a:pathLst>
                  <a:path w="1140810" h="1140742" extrusionOk="0">
                    <a:moveTo>
                      <a:pt x="570405" y="0"/>
                    </a:moveTo>
                    <a:cubicBezTo>
                      <a:pt x="885431" y="0"/>
                      <a:pt x="1140810" y="255364"/>
                      <a:pt x="1140810" y="570371"/>
                    </a:cubicBezTo>
                    <a:cubicBezTo>
                      <a:pt x="1140810" y="885378"/>
                      <a:pt x="885431" y="1140742"/>
                      <a:pt x="570405" y="1140742"/>
                    </a:cubicBezTo>
                    <a:cubicBezTo>
                      <a:pt x="255379" y="1140742"/>
                      <a:pt x="0" y="885378"/>
                      <a:pt x="0" y="570371"/>
                    </a:cubicBezTo>
                    <a:cubicBezTo>
                      <a:pt x="0" y="255364"/>
                      <a:pt x="255379" y="0"/>
                      <a:pt x="570405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#FF0000</a:t>
                </a:r>
                <a:endParaRPr sz="12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" name="Google Shape;19;p47"/>
              <p:cNvSpPr/>
              <p:nvPr/>
            </p:nvSpPr>
            <p:spPr>
              <a:xfrm>
                <a:off x="8432440" y="108540"/>
                <a:ext cx="1140810" cy="1140742"/>
              </a:xfrm>
              <a:custGeom>
                <a:avLst/>
                <a:gdLst/>
                <a:ahLst/>
                <a:cxnLst/>
                <a:rect l="l" t="t" r="r" b="b"/>
                <a:pathLst>
                  <a:path w="1140810" h="1140742" extrusionOk="0">
                    <a:moveTo>
                      <a:pt x="570405" y="0"/>
                    </a:moveTo>
                    <a:cubicBezTo>
                      <a:pt x="885431" y="0"/>
                      <a:pt x="1140810" y="255364"/>
                      <a:pt x="1140810" y="570371"/>
                    </a:cubicBezTo>
                    <a:cubicBezTo>
                      <a:pt x="1140810" y="885378"/>
                      <a:pt x="885431" y="1140742"/>
                      <a:pt x="570405" y="1140742"/>
                    </a:cubicBezTo>
                    <a:cubicBezTo>
                      <a:pt x="255379" y="1140742"/>
                      <a:pt x="0" y="885378"/>
                      <a:pt x="0" y="570371"/>
                    </a:cubicBezTo>
                    <a:cubicBezTo>
                      <a:pt x="0" y="255364"/>
                      <a:pt x="255379" y="0"/>
                      <a:pt x="570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#000000</a:t>
                </a:r>
                <a:endParaRPr sz="12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" name="Google Shape;20;p47"/>
              <p:cNvSpPr/>
              <p:nvPr/>
            </p:nvSpPr>
            <p:spPr>
              <a:xfrm>
                <a:off x="10715534" y="108540"/>
                <a:ext cx="1140810" cy="1140742"/>
              </a:xfrm>
              <a:custGeom>
                <a:avLst/>
                <a:gdLst/>
                <a:ahLst/>
                <a:cxnLst/>
                <a:rect l="l" t="t" r="r" b="b"/>
                <a:pathLst>
                  <a:path w="1140810" h="1140742" extrusionOk="0">
                    <a:moveTo>
                      <a:pt x="570405" y="0"/>
                    </a:moveTo>
                    <a:cubicBezTo>
                      <a:pt x="885431" y="0"/>
                      <a:pt x="1140810" y="255364"/>
                      <a:pt x="1140810" y="570371"/>
                    </a:cubicBezTo>
                    <a:cubicBezTo>
                      <a:pt x="1140810" y="885378"/>
                      <a:pt x="885431" y="1140742"/>
                      <a:pt x="570405" y="1140742"/>
                    </a:cubicBezTo>
                    <a:cubicBezTo>
                      <a:pt x="255379" y="1140742"/>
                      <a:pt x="0" y="885378"/>
                      <a:pt x="0" y="570371"/>
                    </a:cubicBezTo>
                    <a:cubicBezTo>
                      <a:pt x="0" y="255364"/>
                      <a:pt x="255379" y="0"/>
                      <a:pt x="570405" y="0"/>
                    </a:cubicBezTo>
                    <a:close/>
                  </a:path>
                </a:pathLst>
              </a:custGeom>
              <a:solidFill>
                <a:srgbClr val="A71C2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#A71C20</a:t>
                </a:r>
                <a:endParaRPr sz="12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" name="Google Shape;21;p47"/>
              <p:cNvSpPr/>
              <p:nvPr/>
            </p:nvSpPr>
            <p:spPr>
              <a:xfrm>
                <a:off x="9572334" y="108540"/>
                <a:ext cx="1140810" cy="1140742"/>
              </a:xfrm>
              <a:custGeom>
                <a:avLst/>
                <a:gdLst/>
                <a:ahLst/>
                <a:cxnLst/>
                <a:rect l="l" t="t" r="r" b="b"/>
                <a:pathLst>
                  <a:path w="1140810" h="1140742" extrusionOk="0">
                    <a:moveTo>
                      <a:pt x="570405" y="0"/>
                    </a:moveTo>
                    <a:cubicBezTo>
                      <a:pt x="885431" y="0"/>
                      <a:pt x="1140810" y="255364"/>
                      <a:pt x="1140810" y="570371"/>
                    </a:cubicBezTo>
                    <a:cubicBezTo>
                      <a:pt x="1140810" y="885378"/>
                      <a:pt x="885431" y="1140742"/>
                      <a:pt x="570405" y="1140742"/>
                    </a:cubicBezTo>
                    <a:cubicBezTo>
                      <a:pt x="255379" y="1140742"/>
                      <a:pt x="0" y="885378"/>
                      <a:pt x="0" y="570371"/>
                    </a:cubicBezTo>
                    <a:cubicBezTo>
                      <a:pt x="0" y="255364"/>
                      <a:pt x="255379" y="0"/>
                      <a:pt x="570405" y="0"/>
                    </a:cubicBezTo>
                    <a:close/>
                  </a:path>
                </a:pathLst>
              </a:custGeom>
              <a:solidFill>
                <a:srgbClr val="FFF2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#FFF2EB</a:t>
                </a:r>
                <a:endParaRPr sz="1200" b="1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2" name="Google Shape;22;p47"/>
            <p:cNvSpPr txBox="1"/>
            <p:nvPr/>
          </p:nvSpPr>
          <p:spPr>
            <a:xfrm>
              <a:off x="12295631" y="195848"/>
              <a:ext cx="273652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Primary Color Palette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Google Shape;23;p47" descr="Background pattern&#10;&#10;Description automatically generated"/>
          <p:cNvPicPr preferRelativeResize="0"/>
          <p:nvPr/>
        </p:nvPicPr>
        <p:blipFill rotWithShape="1">
          <a:blip r:embed="rId12">
            <a:alphaModFix amt="66000"/>
          </a:blip>
          <a:srcRect r="3387"/>
          <a:stretch/>
        </p:blipFill>
        <p:spPr>
          <a:xfrm>
            <a:off x="414337" y="428"/>
            <a:ext cx="11777663" cy="685714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4" name="Google Shape;24;p4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304329" y="6067987"/>
            <a:ext cx="402882" cy="51378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yantibhanushali007/Amazon_Sentiment" TargetMode="External"/><Relationship Id="rId2" Type="http://schemas.openxmlformats.org/officeDocument/2006/relationships/hyperlink" Target="https://drive.google.com/file/d/1DTHloYsGT_BrOQ_nJjVmx7_Qb2gDB4uX/view?usp=sharing" TargetMode="Externa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spektacom.com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"/>
          <p:cNvGrpSpPr/>
          <p:nvPr/>
        </p:nvGrpSpPr>
        <p:grpSpPr>
          <a:xfrm>
            <a:off x="790358" y="3126773"/>
            <a:ext cx="11087010" cy="2897954"/>
            <a:chOff x="700088" y="3687428"/>
            <a:chExt cx="11087010" cy="2170863"/>
          </a:xfrm>
        </p:grpSpPr>
        <p:sp>
          <p:nvSpPr>
            <p:cNvPr id="111" name="Google Shape;111;p1"/>
            <p:cNvSpPr txBox="1"/>
            <p:nvPr/>
          </p:nvSpPr>
          <p:spPr>
            <a:xfrm>
              <a:off x="700088" y="3687428"/>
              <a:ext cx="11087010" cy="7377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Roboto"/>
                <a:buNone/>
              </a:pPr>
              <a:r>
                <a:rPr lang="en-US" sz="36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Session: Sentiment Analysis on Amazon Reviews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Roboto"/>
                <a:buNone/>
              </a:pPr>
              <a:r>
                <a:rPr lang="en-US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For </a:t>
              </a:r>
              <a:r>
                <a:rPr lang="en-US" sz="1600" b="0" i="0" u="none" strike="noStrike" cap="none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rial"/>
                </a:rPr>
                <a:t>enhancing customer satisfaction, improving product development, and optimizing marketing strategies.</a:t>
              </a:r>
            </a:p>
          </p:txBody>
        </p:sp>
        <p:sp>
          <p:nvSpPr>
            <p:cNvPr id="112" name="Google Shape;112;p1"/>
            <p:cNvSpPr txBox="1"/>
            <p:nvPr/>
          </p:nvSpPr>
          <p:spPr>
            <a:xfrm>
              <a:off x="700088" y="4670951"/>
              <a:ext cx="10446300" cy="1187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rPr lang="en-US" sz="2800" b="0" i="0" u="none" strike="noStrike" cap="none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Presenter: Jayantilal Bhanushali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lang="en-US" sz="21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lang="en-IN" sz="21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rPr lang="en-IN" sz="2100" b="0" i="0" u="none" strike="noStrike" cap="none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Duration : 45 Mins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23">
            <a:extLst>
              <a:ext uri="{FF2B5EF4-FFF2-40B4-BE49-F238E27FC236}">
                <a16:creationId xmlns:a16="http://schemas.microsoft.com/office/drawing/2014/main" id="{2A13B281-6A38-D3C6-4578-6A96CDDD0D03}"/>
              </a:ext>
            </a:extLst>
          </p:cNvPr>
          <p:cNvSpPr txBox="1">
            <a:spLocks/>
          </p:cNvSpPr>
          <p:nvPr/>
        </p:nvSpPr>
        <p:spPr>
          <a:xfrm>
            <a:off x="1524000" y="-1"/>
            <a:ext cx="9144000" cy="620715"/>
          </a:xfrm>
          <a:prstGeom prst="rect">
            <a:avLst/>
          </a:prstGeom>
          <a:solidFill>
            <a:srgbClr val="007DC4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95527">
              <a:defRPr sz="339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rgbClr val="FFFF00"/>
                </a:solidFill>
              </a:rPr>
              <a:t>Data Science - Simplifying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E4C6220D-EABF-E0AA-A7CD-D8142D851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044" y="4297080"/>
            <a:ext cx="3515429" cy="21643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EC5A4CF7-DD20-95E6-2FC6-BF311CCE4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47" y="1628928"/>
            <a:ext cx="3659901" cy="17084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A944122-64AB-9756-5FCE-8CCAFC53E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53" y="1039302"/>
            <a:ext cx="3596710" cy="2968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Graphic 5" descr="Add with solid fill">
            <a:extLst>
              <a:ext uri="{FF2B5EF4-FFF2-40B4-BE49-F238E27FC236}">
                <a16:creationId xmlns:a16="http://schemas.microsoft.com/office/drawing/2014/main" id="{EA49F365-AAFC-BF10-1260-4045B76363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7204" y="32966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32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90D0C5-7ED3-C3EF-DA01-C2BBD042F5D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524000" y="697529"/>
            <a:ext cx="9144000" cy="23574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Data science is an interdisciplinary field that uses Machine learning algorithms and computer programming to extract knowledge and actionable insights from noisy, structured and unstructured data via adding domain knowledge. </a:t>
            </a:r>
          </a:p>
        </p:txBody>
      </p:sp>
      <p:sp>
        <p:nvSpPr>
          <p:cNvPr id="19" name="Shape 123">
            <a:extLst>
              <a:ext uri="{FF2B5EF4-FFF2-40B4-BE49-F238E27FC236}">
                <a16:creationId xmlns:a16="http://schemas.microsoft.com/office/drawing/2014/main" id="{2A13B281-6A38-D3C6-4578-6A96CDDD0D03}"/>
              </a:ext>
            </a:extLst>
          </p:cNvPr>
          <p:cNvSpPr txBox="1">
            <a:spLocks/>
          </p:cNvSpPr>
          <p:nvPr/>
        </p:nvSpPr>
        <p:spPr>
          <a:xfrm>
            <a:off x="1524000" y="-1"/>
            <a:ext cx="9144000" cy="620715"/>
          </a:xfrm>
          <a:prstGeom prst="rect">
            <a:avLst/>
          </a:prstGeom>
          <a:solidFill>
            <a:srgbClr val="007DC4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95527">
              <a:defRPr sz="339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rgbClr val="FFFF00"/>
                </a:solidFill>
              </a:rPr>
              <a:t>Data Science - Simplifying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B40CAE-B7FC-F88D-D8B4-F18C58567A42}"/>
              </a:ext>
            </a:extLst>
          </p:cNvPr>
          <p:cNvSpPr/>
          <p:nvPr/>
        </p:nvSpPr>
        <p:spPr>
          <a:xfrm>
            <a:off x="8256501" y="5852694"/>
            <a:ext cx="14189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interdisciplinary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F70FFB-4F35-39D7-8501-F8811B0C0275}"/>
              </a:ext>
            </a:extLst>
          </p:cNvPr>
          <p:cNvSpPr/>
          <p:nvPr/>
        </p:nvSpPr>
        <p:spPr>
          <a:xfrm>
            <a:off x="4639511" y="3338419"/>
            <a:ext cx="2472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machine learning algorithms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41CC08-5790-9432-D013-39BFB4C16BDE}"/>
              </a:ext>
            </a:extLst>
          </p:cNvPr>
          <p:cNvSpPr/>
          <p:nvPr/>
        </p:nvSpPr>
        <p:spPr>
          <a:xfrm>
            <a:off x="3023912" y="4299942"/>
            <a:ext cx="2082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computer programming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829B57-495F-B6EB-3ECF-E50807A70E7A}"/>
              </a:ext>
            </a:extLst>
          </p:cNvPr>
          <p:cNvSpPr/>
          <p:nvPr/>
        </p:nvSpPr>
        <p:spPr>
          <a:xfrm>
            <a:off x="7013603" y="4393505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actionable insights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9C241-9928-44BB-5937-3194FEF63894}"/>
              </a:ext>
            </a:extLst>
          </p:cNvPr>
          <p:cNvSpPr/>
          <p:nvPr/>
        </p:nvSpPr>
        <p:spPr>
          <a:xfrm>
            <a:off x="5276952" y="5332774"/>
            <a:ext cx="1726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domain knowledge </a:t>
            </a:r>
          </a:p>
        </p:txBody>
      </p:sp>
    </p:spTree>
    <p:extLst>
      <p:ext uri="{BB962C8B-B14F-4D97-AF65-F5344CB8AC3E}">
        <p14:creationId xmlns:p14="http://schemas.microsoft.com/office/powerpoint/2010/main" val="359121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90D0C5-7ED3-C3EF-DA01-C2BBD042F5D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524000" y="762000"/>
            <a:ext cx="9144000" cy="3146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Data science practitioners apply machine learning algorithms to numbers, text, images, video, audio, and more to produce intelligence systems to perform tasks that ordinarily require human intelligence or </a:t>
            </a:r>
            <a:r>
              <a:rPr lang="en-US" sz="2800" dirty="0">
                <a:solidFill>
                  <a:schemeClr val="tx1"/>
                </a:solidFill>
              </a:rPr>
              <a:t>even beyond human intelligence. In turn, these systems generate insights which analysts and business users can translate into tangible business value.</a:t>
            </a:r>
          </a:p>
        </p:txBody>
      </p:sp>
      <p:sp>
        <p:nvSpPr>
          <p:cNvPr id="19" name="Shape 123">
            <a:extLst>
              <a:ext uri="{FF2B5EF4-FFF2-40B4-BE49-F238E27FC236}">
                <a16:creationId xmlns:a16="http://schemas.microsoft.com/office/drawing/2014/main" id="{2A13B281-6A38-D3C6-4578-6A96CDDD0D03}"/>
              </a:ext>
            </a:extLst>
          </p:cNvPr>
          <p:cNvSpPr txBox="1">
            <a:spLocks/>
          </p:cNvSpPr>
          <p:nvPr/>
        </p:nvSpPr>
        <p:spPr>
          <a:xfrm>
            <a:off x="1524000" y="-1"/>
            <a:ext cx="9144000" cy="620715"/>
          </a:xfrm>
          <a:prstGeom prst="rect">
            <a:avLst/>
          </a:prstGeom>
          <a:solidFill>
            <a:srgbClr val="007DC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95527">
              <a:defRPr sz="2400">
                <a:solidFill>
                  <a:srgbClr val="FFFF00"/>
                </a:solidFill>
              </a:defRPr>
            </a:lvl1pPr>
            <a:lvl2pPr algn="ctr">
              <a:defRPr sz="4400">
                <a:solidFill>
                  <a:srgbClr val="007DC4"/>
                </a:solidFill>
              </a:defRPr>
            </a:lvl2pPr>
            <a:lvl3pPr algn="ctr">
              <a:defRPr sz="4400">
                <a:solidFill>
                  <a:srgbClr val="007DC4"/>
                </a:solidFill>
              </a:defRPr>
            </a:lvl3pPr>
            <a:lvl4pPr algn="ctr">
              <a:defRPr sz="4400">
                <a:solidFill>
                  <a:srgbClr val="007DC4"/>
                </a:solidFill>
              </a:defRPr>
            </a:lvl4pPr>
            <a:lvl5pPr algn="ctr">
              <a:defRPr sz="4400">
                <a:solidFill>
                  <a:srgbClr val="007DC4"/>
                </a:solidFill>
              </a:defRPr>
            </a:lvl5pPr>
            <a:lvl6pPr algn="ctr">
              <a:defRPr sz="4400">
                <a:solidFill>
                  <a:srgbClr val="007DC4"/>
                </a:solidFill>
              </a:defRPr>
            </a:lvl6pPr>
            <a:lvl7pPr algn="ctr">
              <a:defRPr sz="4400">
                <a:solidFill>
                  <a:srgbClr val="007DC4"/>
                </a:solidFill>
              </a:defRPr>
            </a:lvl7pPr>
            <a:lvl8pPr algn="ctr">
              <a:defRPr sz="4400">
                <a:solidFill>
                  <a:srgbClr val="007DC4"/>
                </a:solidFill>
              </a:defRPr>
            </a:lvl8pPr>
            <a:lvl9pPr algn="ctr">
              <a:defRPr sz="4400">
                <a:solidFill>
                  <a:srgbClr val="007DC4"/>
                </a:solidFill>
              </a:defRPr>
            </a:lvl9pPr>
          </a:lstStyle>
          <a:p>
            <a:r>
              <a:rPr lang="en-US" dirty="0"/>
              <a:t>Who is Data Scientist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4413F3-7D4A-8F5C-E7B5-A8722DEFF596}"/>
              </a:ext>
            </a:extLst>
          </p:cNvPr>
          <p:cNvSpPr/>
          <p:nvPr/>
        </p:nvSpPr>
        <p:spPr>
          <a:xfrm>
            <a:off x="1997917" y="4434308"/>
            <a:ext cx="2422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machine learning algorithms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03F7FE-BACE-F3DC-5FDB-62B42C33C72D}"/>
              </a:ext>
            </a:extLst>
          </p:cNvPr>
          <p:cNvSpPr/>
          <p:nvPr/>
        </p:nvSpPr>
        <p:spPr>
          <a:xfrm>
            <a:off x="5575850" y="4117118"/>
            <a:ext cx="30091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numbers, text, images, video, audio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8B46F8-0421-59A3-4E57-EEDFA41F0FAA}"/>
              </a:ext>
            </a:extLst>
          </p:cNvPr>
          <p:cNvSpPr/>
          <p:nvPr/>
        </p:nvSpPr>
        <p:spPr>
          <a:xfrm>
            <a:off x="2079773" y="5329826"/>
            <a:ext cx="26741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intelligence systems &amp; Insights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074982-177A-8228-88CF-F8A219F9FA8A}"/>
              </a:ext>
            </a:extLst>
          </p:cNvPr>
          <p:cNvSpPr/>
          <p:nvPr/>
        </p:nvSpPr>
        <p:spPr>
          <a:xfrm>
            <a:off x="5241326" y="4775828"/>
            <a:ext cx="56145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human intelligence or even beyond human intelligence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2F44A8-168D-4502-2578-0556DB701312}"/>
              </a:ext>
            </a:extLst>
          </p:cNvPr>
          <p:cNvSpPr/>
          <p:nvPr/>
        </p:nvSpPr>
        <p:spPr>
          <a:xfrm>
            <a:off x="5575850" y="5437548"/>
            <a:ext cx="53319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into tangible business value.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518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23">
            <a:extLst>
              <a:ext uri="{FF2B5EF4-FFF2-40B4-BE49-F238E27FC236}">
                <a16:creationId xmlns:a16="http://schemas.microsoft.com/office/drawing/2014/main" id="{2A13B281-6A38-D3C6-4578-6A96CDDD0D03}"/>
              </a:ext>
            </a:extLst>
          </p:cNvPr>
          <p:cNvSpPr txBox="1">
            <a:spLocks/>
          </p:cNvSpPr>
          <p:nvPr/>
        </p:nvSpPr>
        <p:spPr>
          <a:xfrm>
            <a:off x="1524000" y="-1"/>
            <a:ext cx="9144000" cy="620715"/>
          </a:xfrm>
          <a:prstGeom prst="rect">
            <a:avLst/>
          </a:prstGeom>
          <a:solidFill>
            <a:srgbClr val="007DC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95527">
              <a:defRPr sz="2400">
                <a:solidFill>
                  <a:srgbClr val="FFFF00"/>
                </a:solidFill>
              </a:defRPr>
            </a:lvl1pPr>
            <a:lvl2pPr algn="ctr">
              <a:defRPr sz="4400">
                <a:solidFill>
                  <a:srgbClr val="007DC4"/>
                </a:solidFill>
              </a:defRPr>
            </a:lvl2pPr>
            <a:lvl3pPr algn="ctr">
              <a:defRPr sz="4400">
                <a:solidFill>
                  <a:srgbClr val="007DC4"/>
                </a:solidFill>
              </a:defRPr>
            </a:lvl3pPr>
            <a:lvl4pPr algn="ctr">
              <a:defRPr sz="4400">
                <a:solidFill>
                  <a:srgbClr val="007DC4"/>
                </a:solidFill>
              </a:defRPr>
            </a:lvl4pPr>
            <a:lvl5pPr algn="ctr">
              <a:defRPr sz="4400">
                <a:solidFill>
                  <a:srgbClr val="007DC4"/>
                </a:solidFill>
              </a:defRPr>
            </a:lvl5pPr>
            <a:lvl6pPr algn="ctr">
              <a:defRPr sz="4400">
                <a:solidFill>
                  <a:srgbClr val="007DC4"/>
                </a:solidFill>
              </a:defRPr>
            </a:lvl6pPr>
            <a:lvl7pPr algn="ctr">
              <a:defRPr sz="4400">
                <a:solidFill>
                  <a:srgbClr val="007DC4"/>
                </a:solidFill>
              </a:defRPr>
            </a:lvl7pPr>
            <a:lvl8pPr algn="ctr">
              <a:defRPr sz="4400">
                <a:solidFill>
                  <a:srgbClr val="007DC4"/>
                </a:solidFill>
              </a:defRPr>
            </a:lvl8pPr>
            <a:lvl9pPr algn="ctr">
              <a:defRPr sz="4400">
                <a:solidFill>
                  <a:srgbClr val="007DC4"/>
                </a:solidFill>
              </a:defRPr>
            </a:lvl9pPr>
          </a:lstStyle>
          <a:p>
            <a:r>
              <a:rPr lang="en-US" dirty="0"/>
              <a:t>Industry</a:t>
            </a:r>
          </a:p>
        </p:txBody>
      </p:sp>
      <p:grpSp>
        <p:nvGrpSpPr>
          <p:cNvPr id="6" name="Group 426">
            <a:extLst>
              <a:ext uri="{FF2B5EF4-FFF2-40B4-BE49-F238E27FC236}">
                <a16:creationId xmlns:a16="http://schemas.microsoft.com/office/drawing/2014/main" id="{AE44C896-0311-5F7C-E89B-04DE86AB8C79}"/>
              </a:ext>
            </a:extLst>
          </p:cNvPr>
          <p:cNvGrpSpPr/>
          <p:nvPr/>
        </p:nvGrpSpPr>
        <p:grpSpPr>
          <a:xfrm>
            <a:off x="2095832" y="1268761"/>
            <a:ext cx="8210867" cy="3960357"/>
            <a:chOff x="0" y="68820"/>
            <a:chExt cx="8210865" cy="3960356"/>
          </a:xfrm>
        </p:grpSpPr>
        <p:grpSp>
          <p:nvGrpSpPr>
            <p:cNvPr id="7" name="Group 422">
              <a:extLst>
                <a:ext uri="{FF2B5EF4-FFF2-40B4-BE49-F238E27FC236}">
                  <a16:creationId xmlns:a16="http://schemas.microsoft.com/office/drawing/2014/main" id="{589B10AC-EFDA-61A1-537F-CD39D5B5EC05}"/>
                </a:ext>
              </a:extLst>
            </p:cNvPr>
            <p:cNvGrpSpPr/>
            <p:nvPr/>
          </p:nvGrpSpPr>
          <p:grpSpPr>
            <a:xfrm>
              <a:off x="0" y="68820"/>
              <a:ext cx="8210865" cy="3960356"/>
              <a:chOff x="0" y="68820"/>
              <a:chExt cx="8210864" cy="3960355"/>
            </a:xfrm>
          </p:grpSpPr>
          <p:grpSp>
            <p:nvGrpSpPr>
              <p:cNvPr id="11" name="Group 341">
                <a:extLst>
                  <a:ext uri="{FF2B5EF4-FFF2-40B4-BE49-F238E27FC236}">
                    <a16:creationId xmlns:a16="http://schemas.microsoft.com/office/drawing/2014/main" id="{B278A90C-8AFE-4B42-FE49-64AE2C465752}"/>
                  </a:ext>
                </a:extLst>
              </p:cNvPr>
              <p:cNvGrpSpPr/>
              <p:nvPr/>
            </p:nvGrpSpPr>
            <p:grpSpPr>
              <a:xfrm>
                <a:off x="1744613" y="2445084"/>
                <a:ext cx="1102734" cy="792002"/>
                <a:chOff x="0" y="0"/>
                <a:chExt cx="1102733" cy="792001"/>
              </a:xfrm>
            </p:grpSpPr>
            <p:sp>
              <p:nvSpPr>
                <p:cNvPr id="93" name="Shape 339">
                  <a:extLst>
                    <a:ext uri="{FF2B5EF4-FFF2-40B4-BE49-F238E27FC236}">
                      <a16:creationId xmlns:a16="http://schemas.microsoft.com/office/drawing/2014/main" id="{CFFD8E45-D969-67ED-9DBD-BC042351132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02733" cy="79200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00"/>
                </a:solidFill>
                <a:ln w="38100" cap="flat">
                  <a:solidFill>
                    <a:srgbClr val="FFFFFF"/>
                  </a:solidFill>
                  <a:prstDash val="solid"/>
                  <a:bevel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/>
                  <a:endParaRPr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Shape 340">
                  <a:extLst>
                    <a:ext uri="{FF2B5EF4-FFF2-40B4-BE49-F238E27FC236}">
                      <a16:creationId xmlns:a16="http://schemas.microsoft.com/office/drawing/2014/main" id="{A76DF8AE-17C5-0629-0802-5D1364A066E0}"/>
                    </a:ext>
                  </a:extLst>
                </p:cNvPr>
                <p:cNvSpPr/>
                <p:nvPr/>
              </p:nvSpPr>
              <p:spPr>
                <a:xfrm>
                  <a:off x="38661" y="288278"/>
                  <a:ext cx="1025410" cy="21544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/>
                </a:lstStyle>
                <a:p>
                  <a:pPr lvl="0"/>
                  <a:r>
                    <a:rPr dirty="0">
                      <a:solidFill>
                        <a:schemeClr val="tx1"/>
                      </a:solidFill>
                    </a:rPr>
                    <a:t>Defense</a:t>
                  </a:r>
                </a:p>
              </p:txBody>
            </p:sp>
          </p:grpSp>
          <p:grpSp>
            <p:nvGrpSpPr>
              <p:cNvPr id="12" name="Group 344">
                <a:extLst>
                  <a:ext uri="{FF2B5EF4-FFF2-40B4-BE49-F238E27FC236}">
                    <a16:creationId xmlns:a16="http://schemas.microsoft.com/office/drawing/2014/main" id="{43E2BC5A-62C7-387A-3D4F-2B3696D6301B}"/>
                  </a:ext>
                </a:extLst>
              </p:cNvPr>
              <p:cNvGrpSpPr/>
              <p:nvPr/>
            </p:nvGrpSpPr>
            <p:grpSpPr>
              <a:xfrm>
                <a:off x="7199896" y="860908"/>
                <a:ext cx="886037" cy="792002"/>
                <a:chOff x="0" y="0"/>
                <a:chExt cx="886035" cy="792001"/>
              </a:xfrm>
            </p:grpSpPr>
            <p:sp>
              <p:nvSpPr>
                <p:cNvPr id="91" name="Shape 342">
                  <a:extLst>
                    <a:ext uri="{FF2B5EF4-FFF2-40B4-BE49-F238E27FC236}">
                      <a16:creationId xmlns:a16="http://schemas.microsoft.com/office/drawing/2014/main" id="{0E00E7A7-33C5-79D3-6877-5520B663B5D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86035" cy="792001"/>
                </a:xfrm>
                <a:prstGeom prst="roundRect">
                  <a:avLst>
                    <a:gd name="adj" fmla="val 16667"/>
                  </a:avLst>
                </a:prstGeom>
                <a:gradFill flip="none" rotWithShape="1">
                  <a:gsLst>
                    <a:gs pos="0">
                      <a:srgbClr val="C96D20"/>
                    </a:gs>
                    <a:gs pos="80000">
                      <a:srgbClr val="FF9034"/>
                    </a:gs>
                    <a:gs pos="100000">
                      <a:srgbClr val="FF9035"/>
                    </a:gs>
                  </a:gsLst>
                  <a:lin ang="16200000" scaled="0"/>
                </a:gradFill>
                <a:ln w="9525" cap="flat">
                  <a:solidFill>
                    <a:srgbClr val="F69240"/>
                  </a:solidFill>
                  <a:prstDash val="solid"/>
                  <a:bevel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Shape 343">
                  <a:extLst>
                    <a:ext uri="{FF2B5EF4-FFF2-40B4-BE49-F238E27FC236}">
                      <a16:creationId xmlns:a16="http://schemas.microsoft.com/office/drawing/2014/main" id="{81C78BBC-C923-0EA0-854B-A5EBF023599B}"/>
                    </a:ext>
                  </a:extLst>
                </p:cNvPr>
                <p:cNvSpPr/>
                <p:nvPr/>
              </p:nvSpPr>
              <p:spPr>
                <a:xfrm>
                  <a:off x="38662" y="288278"/>
                  <a:ext cx="808710" cy="21544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>
                      <a:solidFill>
                        <a:srgbClr val="FFFFFF"/>
                      </a:solidFill>
                    </a:defRPr>
                  </a:lvl1pPr>
                </a:lstStyle>
                <a:p>
                  <a:pPr lvl="0">
                    <a:defRPr>
                      <a:solidFill>
                        <a:srgbClr val="000000"/>
                      </a:solidFill>
                    </a:defRPr>
                  </a:pPr>
                  <a:r>
                    <a:rPr dirty="0">
                      <a:solidFill>
                        <a:schemeClr val="bg1"/>
                      </a:solidFill>
                    </a:rPr>
                    <a:t>NGOs</a:t>
                  </a:r>
                </a:p>
              </p:txBody>
            </p:sp>
          </p:grpSp>
          <p:grpSp>
            <p:nvGrpSpPr>
              <p:cNvPr id="13" name="Group 421">
                <a:extLst>
                  <a:ext uri="{FF2B5EF4-FFF2-40B4-BE49-F238E27FC236}">
                    <a16:creationId xmlns:a16="http://schemas.microsoft.com/office/drawing/2014/main" id="{FC615EC8-0C79-CB44-447F-744017E63259}"/>
                  </a:ext>
                </a:extLst>
              </p:cNvPr>
              <p:cNvGrpSpPr/>
              <p:nvPr/>
            </p:nvGrpSpPr>
            <p:grpSpPr>
              <a:xfrm>
                <a:off x="0" y="68820"/>
                <a:ext cx="8210864" cy="3960355"/>
                <a:chOff x="0" y="68820"/>
                <a:chExt cx="8210863" cy="3960354"/>
              </a:xfrm>
            </p:grpSpPr>
            <p:grpSp>
              <p:nvGrpSpPr>
                <p:cNvPr id="14" name="Group 411">
                  <a:extLst>
                    <a:ext uri="{FF2B5EF4-FFF2-40B4-BE49-F238E27FC236}">
                      <a16:creationId xmlns:a16="http://schemas.microsoft.com/office/drawing/2014/main" id="{F27684C9-111E-1E64-38AB-6E9D83749928}"/>
                    </a:ext>
                  </a:extLst>
                </p:cNvPr>
                <p:cNvGrpSpPr/>
                <p:nvPr/>
              </p:nvGrpSpPr>
              <p:grpSpPr>
                <a:xfrm>
                  <a:off x="0" y="68820"/>
                  <a:ext cx="8210863" cy="3960354"/>
                  <a:chOff x="0" y="68820"/>
                  <a:chExt cx="8210862" cy="3960353"/>
                </a:xfrm>
              </p:grpSpPr>
              <p:grpSp>
                <p:nvGrpSpPr>
                  <p:cNvPr id="25" name="Group 347">
                    <a:extLst>
                      <a:ext uri="{FF2B5EF4-FFF2-40B4-BE49-F238E27FC236}">
                        <a16:creationId xmlns:a16="http://schemas.microsoft.com/office/drawing/2014/main" id="{B39A4AA2-7E02-87D1-8694-C59972EAB5AE}"/>
                      </a:ext>
                    </a:extLst>
                  </p:cNvPr>
                  <p:cNvGrpSpPr/>
                  <p:nvPr/>
                </p:nvGrpSpPr>
                <p:grpSpPr>
                  <a:xfrm>
                    <a:off x="5136175" y="1652996"/>
                    <a:ext cx="1787465" cy="792002"/>
                    <a:chOff x="0" y="0"/>
                    <a:chExt cx="1787463" cy="792001"/>
                  </a:xfrm>
                </p:grpSpPr>
                <p:sp>
                  <p:nvSpPr>
                    <p:cNvPr id="89" name="Shape 345">
                      <a:extLst>
                        <a:ext uri="{FF2B5EF4-FFF2-40B4-BE49-F238E27FC236}">
                          <a16:creationId xmlns:a16="http://schemas.microsoft.com/office/drawing/2014/main" id="{AC5A6D30-C5C6-D76A-3A08-5FC41F20BF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787463" cy="792001"/>
                    </a:xfrm>
                    <a:prstGeom prst="roundRect">
                      <a:avLst>
                        <a:gd name="adj" fmla="val 16667"/>
                      </a:avLst>
                    </a:prstGeom>
                    <a:gradFill flip="none" rotWithShape="1">
                      <a:gsLst>
                        <a:gs pos="0">
                          <a:srgbClr val="EEFFD8"/>
                        </a:gs>
                        <a:gs pos="35000">
                          <a:srgbClr val="F2FFE2"/>
                        </a:gs>
                        <a:gs pos="100000">
                          <a:srgbClr val="FAFFF4"/>
                        </a:gs>
                      </a:gsLst>
                      <a:lin ang="16200000" scaled="0"/>
                    </a:gradFill>
                    <a:ln w="9525" cap="flat">
                      <a:solidFill>
                        <a:srgbClr val="D3E6BA"/>
                      </a:solidFill>
                      <a:prstDash val="solid"/>
                      <a:bevel/>
                    </a:ln>
                    <a:effectLst>
                      <a:outerShdw blurRad="381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lvl="0" algn="ctr"/>
                      <a:endParaRPr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90" name="Shape 346">
                      <a:extLst>
                        <a:ext uri="{FF2B5EF4-FFF2-40B4-BE49-F238E27FC236}">
                          <a16:creationId xmlns:a16="http://schemas.microsoft.com/office/drawing/2014/main" id="{BB952CCF-1326-E48C-25A9-97735F114F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1" y="288279"/>
                      <a:ext cx="1710141" cy="215443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spAutoFit/>
                    </a:bodyPr>
                    <a:lstStyle>
                      <a:lvl1pPr algn="ctr"/>
                    </a:lstStyle>
                    <a:p>
                      <a:pPr lvl="0"/>
                      <a:r>
                        <a:rPr dirty="0">
                          <a:solidFill>
                            <a:schemeClr val="tx1"/>
                          </a:solidFill>
                        </a:rPr>
                        <a:t>Stock Markets</a:t>
                      </a:r>
                    </a:p>
                  </p:txBody>
                </p:sp>
              </p:grpSp>
              <p:grpSp>
                <p:nvGrpSpPr>
                  <p:cNvPr id="26" name="Group 350">
                    <a:extLst>
                      <a:ext uri="{FF2B5EF4-FFF2-40B4-BE49-F238E27FC236}">
                        <a16:creationId xmlns:a16="http://schemas.microsoft.com/office/drawing/2014/main" id="{B812B361-9220-8686-ADA1-2CCA5EFC9763}"/>
                      </a:ext>
                    </a:extLst>
                  </p:cNvPr>
                  <p:cNvGrpSpPr/>
                  <p:nvPr/>
                </p:nvGrpSpPr>
                <p:grpSpPr>
                  <a:xfrm>
                    <a:off x="6958414" y="1652996"/>
                    <a:ext cx="1040546" cy="792002"/>
                    <a:chOff x="0" y="0"/>
                    <a:chExt cx="1040545" cy="792001"/>
                  </a:xfrm>
                </p:grpSpPr>
                <p:sp>
                  <p:nvSpPr>
                    <p:cNvPr id="87" name="Shape 348">
                      <a:extLst>
                        <a:ext uri="{FF2B5EF4-FFF2-40B4-BE49-F238E27FC236}">
                          <a16:creationId xmlns:a16="http://schemas.microsoft.com/office/drawing/2014/main" id="{380572A0-B8F8-1851-568C-0D30A78258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040545" cy="792001"/>
                    </a:xfrm>
                    <a:prstGeom prst="roundRect">
                      <a:avLst>
                        <a:gd name="adj" fmla="val 16667"/>
                      </a:avLst>
                    </a:prstGeom>
                    <a:gradFill flip="none" rotWithShape="1">
                      <a:gsLst>
                        <a:gs pos="0">
                          <a:srgbClr val="FFD1BB"/>
                        </a:gs>
                        <a:gs pos="35000">
                          <a:srgbClr val="FFDECF"/>
                        </a:gs>
                        <a:gs pos="100000">
                          <a:srgbClr val="FFF2ED"/>
                        </a:gs>
                      </a:gsLst>
                      <a:lin ang="16200000" scaled="0"/>
                    </a:gradFill>
                    <a:ln w="9525" cap="flat">
                      <a:solidFill>
                        <a:srgbClr val="F69240"/>
                      </a:solidFill>
                      <a:prstDash val="solid"/>
                      <a:bevel/>
                    </a:ln>
                    <a:effectLst>
                      <a:outerShdw blurRad="381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lvl="0" algn="ctr"/>
                      <a:endParaRPr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88" name="Shape 349">
                      <a:extLst>
                        <a:ext uri="{FF2B5EF4-FFF2-40B4-BE49-F238E27FC236}">
                          <a16:creationId xmlns:a16="http://schemas.microsoft.com/office/drawing/2014/main" id="{D53F3DD6-80F9-3BD0-73BE-223A15415A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2" y="288279"/>
                      <a:ext cx="963220" cy="215443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spAutoFit/>
                    </a:bodyPr>
                    <a:lstStyle>
                      <a:lvl1pPr algn="ctr"/>
                    </a:lstStyle>
                    <a:p>
                      <a:pPr lvl="0"/>
                      <a:r>
                        <a:rPr dirty="0">
                          <a:solidFill>
                            <a:schemeClr val="tx1"/>
                          </a:solidFill>
                        </a:rPr>
                        <a:t>Airlines</a:t>
                      </a:r>
                    </a:p>
                  </p:txBody>
                </p:sp>
              </p:grpSp>
              <p:grpSp>
                <p:nvGrpSpPr>
                  <p:cNvPr id="27" name="Group 353">
                    <a:extLst>
                      <a:ext uri="{FF2B5EF4-FFF2-40B4-BE49-F238E27FC236}">
                        <a16:creationId xmlns:a16="http://schemas.microsoft.com/office/drawing/2014/main" id="{867C1B62-A958-1C97-4867-6B52986D3D80}"/>
                      </a:ext>
                    </a:extLst>
                  </p:cNvPr>
                  <p:cNvGrpSpPr/>
                  <p:nvPr/>
                </p:nvGrpSpPr>
                <p:grpSpPr>
                  <a:xfrm>
                    <a:off x="4434335" y="2445084"/>
                    <a:ext cx="1005995" cy="792002"/>
                    <a:chOff x="0" y="0"/>
                    <a:chExt cx="1005994" cy="792001"/>
                  </a:xfrm>
                </p:grpSpPr>
                <p:sp>
                  <p:nvSpPr>
                    <p:cNvPr id="85" name="Shape 351">
                      <a:extLst>
                        <a:ext uri="{FF2B5EF4-FFF2-40B4-BE49-F238E27FC236}">
                          <a16:creationId xmlns:a16="http://schemas.microsoft.com/office/drawing/2014/main" id="{1B1BC887-1F87-4662-A8AF-0CE6FD8D73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005994" cy="792001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9CE0FF"/>
                    </a:solidFill>
                    <a:ln w="38100" cap="flat">
                      <a:solidFill>
                        <a:srgbClr val="FFFFFF"/>
                      </a:solidFill>
                      <a:prstDash val="solid"/>
                      <a:bevel/>
                    </a:ln>
                    <a:effectLst>
                      <a:outerShdw blurRad="381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lvl="0" algn="ctr">
                        <a:defRPr b="1"/>
                      </a:pPr>
                      <a:endParaRPr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86" name="Shape 352">
                      <a:extLst>
                        <a:ext uri="{FF2B5EF4-FFF2-40B4-BE49-F238E27FC236}">
                          <a16:creationId xmlns:a16="http://schemas.microsoft.com/office/drawing/2014/main" id="{E757954A-811E-E53C-6340-7BD0428FAF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2" y="288279"/>
                      <a:ext cx="928669" cy="215443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spAutoFit/>
                    </a:bodyPr>
                    <a:lstStyle>
                      <a:lvl1pPr algn="ctr">
                        <a:defRPr b="1"/>
                      </a:lvl1pPr>
                    </a:lstStyle>
                    <a:p>
                      <a:pPr lvl="0">
                        <a:defRPr b="0"/>
                      </a:pPr>
                      <a:r>
                        <a:rPr dirty="0">
                          <a:solidFill>
                            <a:schemeClr val="bg1"/>
                          </a:solidFill>
                        </a:rPr>
                        <a:t>Sports</a:t>
                      </a:r>
                    </a:p>
                  </p:txBody>
                </p:sp>
              </p:grpSp>
              <p:grpSp>
                <p:nvGrpSpPr>
                  <p:cNvPr id="28" name="Group 356">
                    <a:extLst>
                      <a:ext uri="{FF2B5EF4-FFF2-40B4-BE49-F238E27FC236}">
                        <a16:creationId xmlns:a16="http://schemas.microsoft.com/office/drawing/2014/main" id="{35167C64-C5C7-B407-EE4D-FC6EB8A99C0A}"/>
                      </a:ext>
                    </a:extLst>
                  </p:cNvPr>
                  <p:cNvGrpSpPr/>
                  <p:nvPr/>
                </p:nvGrpSpPr>
                <p:grpSpPr>
                  <a:xfrm>
                    <a:off x="3544054" y="1652996"/>
                    <a:ext cx="1592123" cy="792002"/>
                    <a:chOff x="0" y="0"/>
                    <a:chExt cx="1592121" cy="792001"/>
                  </a:xfrm>
                </p:grpSpPr>
                <p:sp>
                  <p:nvSpPr>
                    <p:cNvPr id="83" name="Shape 354">
                      <a:extLst>
                        <a:ext uri="{FF2B5EF4-FFF2-40B4-BE49-F238E27FC236}">
                          <a16:creationId xmlns:a16="http://schemas.microsoft.com/office/drawing/2014/main" id="{BF9A6E8D-37D5-8D2A-797F-3670C005D6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592121" cy="792001"/>
                    </a:xfrm>
                    <a:prstGeom prst="roundRect">
                      <a:avLst>
                        <a:gd name="adj" fmla="val 16667"/>
                      </a:avLst>
                    </a:prstGeom>
                    <a:gradFill flip="none" rotWithShape="1">
                      <a:gsLst>
                        <a:gs pos="0">
                          <a:srgbClr val="D5F0FF"/>
                        </a:gs>
                        <a:gs pos="35000">
                          <a:srgbClr val="E0F4FF"/>
                        </a:gs>
                        <a:gs pos="100000">
                          <a:srgbClr val="F3FBFF"/>
                        </a:gs>
                      </a:gsLst>
                      <a:lin ang="16200000" scaled="0"/>
                    </a:gradFill>
                    <a:ln w="9525" cap="flat">
                      <a:solidFill>
                        <a:srgbClr val="96DCFC"/>
                      </a:solidFill>
                      <a:prstDash val="solid"/>
                      <a:bevel/>
                    </a:ln>
                    <a:effectLst>
                      <a:outerShdw blurRad="381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lvl="0" algn="ctr">
                        <a:defRPr b="1"/>
                      </a:pPr>
                      <a:endParaRPr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84" name="Shape 355">
                      <a:extLst>
                        <a:ext uri="{FF2B5EF4-FFF2-40B4-BE49-F238E27FC236}">
                          <a16:creationId xmlns:a16="http://schemas.microsoft.com/office/drawing/2014/main" id="{2B9BDD40-2906-E8D7-C99C-31B45A7DD0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2" y="288279"/>
                      <a:ext cx="1514796" cy="215443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spAutoFit/>
                    </a:bodyPr>
                    <a:lstStyle>
                      <a:lvl1pPr algn="ctr">
                        <a:defRPr b="1"/>
                      </a:lvl1pPr>
                    </a:lstStyle>
                    <a:p>
                      <a:pPr lvl="0">
                        <a:defRPr b="0"/>
                      </a:pP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Entertainment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9" name="Group 359">
                    <a:extLst>
                      <a:ext uri="{FF2B5EF4-FFF2-40B4-BE49-F238E27FC236}">
                        <a16:creationId xmlns:a16="http://schemas.microsoft.com/office/drawing/2014/main" id="{9300063E-688A-1ADC-7CA2-A68DAE33B2A4}"/>
                      </a:ext>
                    </a:extLst>
                  </p:cNvPr>
                  <p:cNvGrpSpPr/>
                  <p:nvPr/>
                </p:nvGrpSpPr>
                <p:grpSpPr>
                  <a:xfrm>
                    <a:off x="2847344" y="2470607"/>
                    <a:ext cx="1586993" cy="766479"/>
                    <a:chOff x="0" y="0"/>
                    <a:chExt cx="1586991" cy="766478"/>
                  </a:xfrm>
                </p:grpSpPr>
                <p:sp>
                  <p:nvSpPr>
                    <p:cNvPr id="81" name="Shape 357">
                      <a:extLst>
                        <a:ext uri="{FF2B5EF4-FFF2-40B4-BE49-F238E27FC236}">
                          <a16:creationId xmlns:a16="http://schemas.microsoft.com/office/drawing/2014/main" id="{7E483EFE-F8C1-6130-4C52-4C82C4C9DA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586991" cy="766478"/>
                    </a:xfrm>
                    <a:prstGeom prst="roundRect">
                      <a:avLst>
                        <a:gd name="adj" fmla="val 16667"/>
                      </a:avLst>
                    </a:prstGeom>
                    <a:gradFill flip="none" rotWithShape="1">
                      <a:gsLst>
                        <a:gs pos="0">
                          <a:srgbClr val="006398"/>
                        </a:gs>
                        <a:gs pos="80000">
                          <a:srgbClr val="0083C8"/>
                        </a:gs>
                        <a:gs pos="100000">
                          <a:srgbClr val="0083C9"/>
                        </a:gs>
                      </a:gsLst>
                      <a:lin ang="16200000" scaled="0"/>
                    </a:gradFill>
                    <a:ln w="12700" cap="flat">
                      <a:noFill/>
                      <a:miter lim="400000"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lvl="0"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82" name="Shape 358">
                      <a:extLst>
                        <a:ext uri="{FF2B5EF4-FFF2-40B4-BE49-F238E27FC236}">
                          <a16:creationId xmlns:a16="http://schemas.microsoft.com/office/drawing/2014/main" id="{F3850B31-C824-28D1-995F-5620210D9D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16" y="167796"/>
                      <a:ext cx="1512158" cy="43088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spAutoFit/>
                    </a:bodyPr>
                    <a:lstStyle>
                      <a:lvl1pPr algn="ctr">
                        <a:defRPr>
                          <a:solidFill>
                            <a:srgbClr val="FFFFFF"/>
                          </a:solidFill>
                        </a:defRPr>
                      </a:lvl1pPr>
                    </a:lstStyle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solidFill>
                            <a:schemeClr val="bg1"/>
                          </a:solidFill>
                        </a:rPr>
                        <a:t>Supply Chain &amp; logistics</a:t>
                      </a:r>
                    </a:p>
                  </p:txBody>
                </p:sp>
              </p:grpSp>
              <p:grpSp>
                <p:nvGrpSpPr>
                  <p:cNvPr id="30" name="Group 362">
                    <a:extLst>
                      <a:ext uri="{FF2B5EF4-FFF2-40B4-BE49-F238E27FC236}">
                        <a16:creationId xmlns:a16="http://schemas.microsoft.com/office/drawing/2014/main" id="{F0D63988-33A2-147D-90C5-729074E0295B}"/>
                      </a:ext>
                    </a:extLst>
                  </p:cNvPr>
                  <p:cNvGrpSpPr/>
                  <p:nvPr/>
                </p:nvGrpSpPr>
                <p:grpSpPr>
                  <a:xfrm>
                    <a:off x="41676" y="860908"/>
                    <a:ext cx="1114242" cy="792002"/>
                    <a:chOff x="0" y="0"/>
                    <a:chExt cx="1114240" cy="792001"/>
                  </a:xfrm>
                </p:grpSpPr>
                <p:sp>
                  <p:nvSpPr>
                    <p:cNvPr id="79" name="Shape 360">
                      <a:extLst>
                        <a:ext uri="{FF2B5EF4-FFF2-40B4-BE49-F238E27FC236}">
                          <a16:creationId xmlns:a16="http://schemas.microsoft.com/office/drawing/2014/main" id="{E0E55157-DB8B-4672-2319-2486EA8367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114240" cy="792001"/>
                    </a:xfrm>
                    <a:prstGeom prst="roundRect">
                      <a:avLst>
                        <a:gd name="adj" fmla="val 16667"/>
                      </a:avLst>
                    </a:prstGeom>
                    <a:gradFill flip="none" rotWithShape="1">
                      <a:gsLst>
                        <a:gs pos="0">
                          <a:srgbClr val="006398"/>
                        </a:gs>
                        <a:gs pos="80000">
                          <a:srgbClr val="0083C8"/>
                        </a:gs>
                        <a:gs pos="100000">
                          <a:srgbClr val="0083C9"/>
                        </a:gs>
                      </a:gsLst>
                      <a:lin ang="16200000" scaled="0"/>
                    </a:gradFill>
                    <a:ln w="12700" cap="flat">
                      <a:noFill/>
                      <a:miter lim="400000"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lvl="0" algn="ctr">
                        <a:defRPr b="1">
                          <a:solidFill>
                            <a:srgbClr val="FFFFFF"/>
                          </a:solidFill>
                        </a:defRPr>
                      </a:pPr>
                      <a:endParaRPr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80" name="Shape 361">
                      <a:extLst>
                        <a:ext uri="{FF2B5EF4-FFF2-40B4-BE49-F238E27FC236}">
                          <a16:creationId xmlns:a16="http://schemas.microsoft.com/office/drawing/2014/main" id="{A2A2DA4D-7E1C-6C13-97D5-600A796D3A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1" y="288279"/>
                      <a:ext cx="1036917" cy="215443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spAutoFit/>
                    </a:bodyPr>
                    <a:lstStyle>
                      <a:lvl1pPr algn="ctr">
                        <a:defRPr b="1">
                          <a:solidFill>
                            <a:srgbClr val="FFFFFF"/>
                          </a:solidFill>
                        </a:defRPr>
                      </a:lvl1pPr>
                    </a:lstStyle>
                    <a:p>
                      <a:pPr lvl="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solidFill>
                            <a:schemeClr val="bg1"/>
                          </a:solidFill>
                        </a:rPr>
                        <a:t>IT</a:t>
                      </a:r>
                    </a:p>
                  </p:txBody>
                </p:sp>
              </p:grpSp>
              <p:grpSp>
                <p:nvGrpSpPr>
                  <p:cNvPr id="31" name="Group 365">
                    <a:extLst>
                      <a:ext uri="{FF2B5EF4-FFF2-40B4-BE49-F238E27FC236}">
                        <a16:creationId xmlns:a16="http://schemas.microsoft.com/office/drawing/2014/main" id="{58567569-0E87-EB5E-1E7B-901C9B49FF65}"/>
                      </a:ext>
                    </a:extLst>
                  </p:cNvPr>
                  <p:cNvGrpSpPr/>
                  <p:nvPr/>
                </p:nvGrpSpPr>
                <p:grpSpPr>
                  <a:xfrm>
                    <a:off x="84526" y="3237171"/>
                    <a:ext cx="1279274" cy="792002"/>
                    <a:chOff x="0" y="0"/>
                    <a:chExt cx="1279273" cy="792001"/>
                  </a:xfrm>
                </p:grpSpPr>
                <p:sp>
                  <p:nvSpPr>
                    <p:cNvPr id="77" name="Shape 363">
                      <a:extLst>
                        <a:ext uri="{FF2B5EF4-FFF2-40B4-BE49-F238E27FC236}">
                          <a16:creationId xmlns:a16="http://schemas.microsoft.com/office/drawing/2014/main" id="{3AC11DAD-BA38-21F3-CFB0-6E23BE5C12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279273" cy="792001"/>
                    </a:xfrm>
                    <a:prstGeom prst="roundRect">
                      <a:avLst>
                        <a:gd name="adj" fmla="val 16667"/>
                      </a:avLst>
                    </a:prstGeom>
                    <a:gradFill flip="none" rotWithShape="1">
                      <a:gsLst>
                        <a:gs pos="0">
                          <a:srgbClr val="D5F0FF"/>
                        </a:gs>
                        <a:gs pos="35000">
                          <a:srgbClr val="E0F4FF"/>
                        </a:gs>
                        <a:gs pos="100000">
                          <a:srgbClr val="F3FBFF"/>
                        </a:gs>
                      </a:gsLst>
                      <a:lin ang="16200000" scaled="0"/>
                    </a:gradFill>
                    <a:ln w="9525" cap="flat">
                      <a:solidFill>
                        <a:srgbClr val="96DCFC"/>
                      </a:solidFill>
                      <a:prstDash val="solid"/>
                      <a:bevel/>
                    </a:ln>
                    <a:effectLst>
                      <a:outerShdw blurRad="381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lvl="0" algn="ctr"/>
                      <a:endParaRPr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78" name="Shape 364">
                      <a:extLst>
                        <a:ext uri="{FF2B5EF4-FFF2-40B4-BE49-F238E27FC236}">
                          <a16:creationId xmlns:a16="http://schemas.microsoft.com/office/drawing/2014/main" id="{961CB3C0-51B0-2820-2E9F-6A33028D7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1" y="180558"/>
                      <a:ext cx="1201950" cy="43088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spAutoFit/>
                    </a:bodyPr>
                    <a:lstStyle>
                      <a:lvl1pPr algn="ctr"/>
                    </a:lstStyle>
                    <a:p>
                      <a:pPr lvl="0"/>
                      <a:r>
                        <a:rPr dirty="0">
                          <a:solidFill>
                            <a:schemeClr val="tx1"/>
                          </a:solidFill>
                        </a:rPr>
                        <a:t>Sales &amp; Marketing</a:t>
                      </a:r>
                    </a:p>
                  </p:txBody>
                </p:sp>
              </p:grpSp>
              <p:grpSp>
                <p:nvGrpSpPr>
                  <p:cNvPr id="32" name="Group 368">
                    <a:extLst>
                      <a:ext uri="{FF2B5EF4-FFF2-40B4-BE49-F238E27FC236}">
                        <a16:creationId xmlns:a16="http://schemas.microsoft.com/office/drawing/2014/main" id="{03D9B626-9F5C-EED3-FFE2-8A256C7BB598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8820"/>
                    <a:ext cx="1547938" cy="792002"/>
                    <a:chOff x="0" y="0"/>
                    <a:chExt cx="1547937" cy="792001"/>
                  </a:xfrm>
                </p:grpSpPr>
                <p:sp>
                  <p:nvSpPr>
                    <p:cNvPr id="75" name="Shape 366">
                      <a:extLst>
                        <a:ext uri="{FF2B5EF4-FFF2-40B4-BE49-F238E27FC236}">
                          <a16:creationId xmlns:a16="http://schemas.microsoft.com/office/drawing/2014/main" id="{B39F020D-C776-8D8B-F891-8EDF67C0F1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547937" cy="792001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0F253F"/>
                    </a:solidFill>
                    <a:ln w="9525" cap="flat">
                      <a:solidFill>
                        <a:srgbClr val="96DCFC"/>
                      </a:solidFill>
                      <a:prstDash val="solid"/>
                      <a:bevel/>
                    </a:ln>
                    <a:effectLst>
                      <a:outerShdw blurRad="381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lvl="0" algn="ctr">
                        <a:defRPr b="1">
                          <a:solidFill>
                            <a:srgbClr val="FFFFFF"/>
                          </a:solidFill>
                        </a:defRPr>
                      </a:pPr>
                      <a:endParaRPr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76" name="Shape 367">
                      <a:extLst>
                        <a:ext uri="{FF2B5EF4-FFF2-40B4-BE49-F238E27FC236}">
                          <a16:creationId xmlns:a16="http://schemas.microsoft.com/office/drawing/2014/main" id="{2233AA14-D6B3-79F3-8968-2757C2CD7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2" y="288279"/>
                      <a:ext cx="1470612" cy="215443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spAutoFit/>
                    </a:bodyPr>
                    <a:lstStyle>
                      <a:lvl1pPr algn="ctr">
                        <a:defRPr b="1">
                          <a:solidFill>
                            <a:srgbClr val="FFFFFF"/>
                          </a:solidFill>
                        </a:defRPr>
                      </a:lvl1pPr>
                    </a:lstStyle>
                    <a:p>
                      <a:pPr lvl="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solidFill>
                            <a:schemeClr val="bg1"/>
                          </a:solidFill>
                        </a:rPr>
                        <a:t>Banks</a:t>
                      </a:r>
                    </a:p>
                  </p:txBody>
                </p:sp>
              </p:grpSp>
              <p:grpSp>
                <p:nvGrpSpPr>
                  <p:cNvPr id="33" name="Group 371">
                    <a:extLst>
                      <a:ext uri="{FF2B5EF4-FFF2-40B4-BE49-F238E27FC236}">
                        <a16:creationId xmlns:a16="http://schemas.microsoft.com/office/drawing/2014/main" id="{E5ADBBAA-5AE3-A689-34DC-B4A2570B2886}"/>
                      </a:ext>
                    </a:extLst>
                  </p:cNvPr>
                  <p:cNvGrpSpPr/>
                  <p:nvPr/>
                </p:nvGrpSpPr>
                <p:grpSpPr>
                  <a:xfrm>
                    <a:off x="6844400" y="68820"/>
                    <a:ext cx="1366462" cy="792002"/>
                    <a:chOff x="0" y="0"/>
                    <a:chExt cx="1366461" cy="792001"/>
                  </a:xfrm>
                </p:grpSpPr>
                <p:sp>
                  <p:nvSpPr>
                    <p:cNvPr id="73" name="Shape 369">
                      <a:extLst>
                        <a:ext uri="{FF2B5EF4-FFF2-40B4-BE49-F238E27FC236}">
                          <a16:creationId xmlns:a16="http://schemas.microsoft.com/office/drawing/2014/main" id="{C92F5FA4-8A73-2523-327F-D750A517B2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366461" cy="792001"/>
                    </a:xfrm>
                    <a:prstGeom prst="roundRect">
                      <a:avLst>
                        <a:gd name="adj" fmla="val 16667"/>
                      </a:avLst>
                    </a:prstGeom>
                    <a:gradFill flip="none" rotWithShape="1">
                      <a:gsLst>
                        <a:gs pos="0">
                          <a:srgbClr val="D5F0FF"/>
                        </a:gs>
                        <a:gs pos="35000">
                          <a:srgbClr val="E0F4FF"/>
                        </a:gs>
                        <a:gs pos="100000">
                          <a:srgbClr val="F3FBFF"/>
                        </a:gs>
                      </a:gsLst>
                      <a:lin ang="16200000" scaled="0"/>
                    </a:gradFill>
                    <a:ln w="9525" cap="flat">
                      <a:solidFill>
                        <a:srgbClr val="96DCFC"/>
                      </a:solidFill>
                      <a:prstDash val="solid"/>
                      <a:bevel/>
                    </a:ln>
                    <a:effectLst>
                      <a:outerShdw blurRad="381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lvl="0" algn="ctr"/>
                      <a:endParaRPr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74" name="Shape 370">
                      <a:extLst>
                        <a:ext uri="{FF2B5EF4-FFF2-40B4-BE49-F238E27FC236}">
                          <a16:creationId xmlns:a16="http://schemas.microsoft.com/office/drawing/2014/main" id="{029BCC45-7218-B8DB-DA83-6A95F9FB75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1" y="288279"/>
                      <a:ext cx="1289138" cy="215443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spAutoFit/>
                    </a:bodyPr>
                    <a:lstStyle>
                      <a:lvl1pPr algn="ctr"/>
                    </a:lstStyle>
                    <a:p>
                      <a:pPr lvl="0"/>
                      <a:r>
                        <a:rPr dirty="0">
                          <a:solidFill>
                            <a:schemeClr val="tx1"/>
                          </a:solidFill>
                        </a:rPr>
                        <a:t>Health Care</a:t>
                      </a:r>
                    </a:p>
                  </p:txBody>
                </p:sp>
              </p:grpSp>
              <p:grpSp>
                <p:nvGrpSpPr>
                  <p:cNvPr id="34" name="Group 374">
                    <a:extLst>
                      <a:ext uri="{FF2B5EF4-FFF2-40B4-BE49-F238E27FC236}">
                        <a16:creationId xmlns:a16="http://schemas.microsoft.com/office/drawing/2014/main" id="{8C4C2E60-0900-7E73-27ED-A9D3E2961616}"/>
                      </a:ext>
                    </a:extLst>
                  </p:cNvPr>
                  <p:cNvGrpSpPr/>
                  <p:nvPr/>
                </p:nvGrpSpPr>
                <p:grpSpPr>
                  <a:xfrm>
                    <a:off x="6844400" y="2445084"/>
                    <a:ext cx="1188218" cy="720082"/>
                    <a:chOff x="0" y="0"/>
                    <a:chExt cx="1188217" cy="720081"/>
                  </a:xfrm>
                </p:grpSpPr>
                <p:sp>
                  <p:nvSpPr>
                    <p:cNvPr id="71" name="Shape 372">
                      <a:extLst>
                        <a:ext uri="{FF2B5EF4-FFF2-40B4-BE49-F238E27FC236}">
                          <a16:creationId xmlns:a16="http://schemas.microsoft.com/office/drawing/2014/main" id="{3DB45219-8C9F-8B2B-1269-46E89319AF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188217" cy="720081"/>
                    </a:xfrm>
                    <a:prstGeom prst="roundRect">
                      <a:avLst>
                        <a:gd name="adj" fmla="val 16667"/>
                      </a:avLst>
                    </a:prstGeom>
                    <a:gradFill flip="none" rotWithShape="1">
                      <a:gsLst>
                        <a:gs pos="0">
                          <a:srgbClr val="BC3400"/>
                        </a:gs>
                        <a:gs pos="80000">
                          <a:srgbClr val="F74500"/>
                        </a:gs>
                        <a:gs pos="100000">
                          <a:srgbClr val="F84500"/>
                        </a:gs>
                      </a:gsLst>
                      <a:lin ang="16200000" scaled="0"/>
                    </a:gradFill>
                    <a:ln w="12700" cap="flat">
                      <a:noFill/>
                      <a:miter lim="400000"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lvl="0" algn="ctr">
                        <a:defRPr b="1">
                          <a:solidFill>
                            <a:srgbClr val="FFFFFF"/>
                          </a:solidFill>
                        </a:defRPr>
                      </a:pPr>
                      <a:endParaRPr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72" name="Shape 373">
                      <a:extLst>
                        <a:ext uri="{FF2B5EF4-FFF2-40B4-BE49-F238E27FC236}">
                          <a16:creationId xmlns:a16="http://schemas.microsoft.com/office/drawing/2014/main" id="{332D2A67-0A55-218F-5F5D-402B67B15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50" y="252317"/>
                      <a:ext cx="1117916" cy="215443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spAutoFit/>
                    </a:bodyPr>
                    <a:lstStyle>
                      <a:lvl1pPr algn="ctr">
                        <a:defRPr b="1">
                          <a:solidFill>
                            <a:srgbClr val="FFFFFF"/>
                          </a:solidFill>
                        </a:defRPr>
                      </a:lvl1pPr>
                    </a:lstStyle>
                    <a:p>
                      <a:pPr lvl="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solidFill>
                            <a:schemeClr val="bg1"/>
                          </a:solidFill>
                        </a:rPr>
                        <a:t>Telecom</a:t>
                      </a:r>
                    </a:p>
                  </p:txBody>
                </p:sp>
              </p:grpSp>
              <p:grpSp>
                <p:nvGrpSpPr>
                  <p:cNvPr id="35" name="Group 377">
                    <a:extLst>
                      <a:ext uri="{FF2B5EF4-FFF2-40B4-BE49-F238E27FC236}">
                        <a16:creationId xmlns:a16="http://schemas.microsoft.com/office/drawing/2014/main" id="{2AD875F5-E118-C647-E375-8A14B82F043A}"/>
                      </a:ext>
                    </a:extLst>
                  </p:cNvPr>
                  <p:cNvGrpSpPr/>
                  <p:nvPr/>
                </p:nvGrpSpPr>
                <p:grpSpPr>
                  <a:xfrm>
                    <a:off x="1871603" y="1680692"/>
                    <a:ext cx="1672453" cy="792002"/>
                    <a:chOff x="0" y="0"/>
                    <a:chExt cx="1672452" cy="792001"/>
                  </a:xfrm>
                </p:grpSpPr>
                <p:sp>
                  <p:nvSpPr>
                    <p:cNvPr id="69" name="Shape 375">
                      <a:extLst>
                        <a:ext uri="{FF2B5EF4-FFF2-40B4-BE49-F238E27FC236}">
                          <a16:creationId xmlns:a16="http://schemas.microsoft.com/office/drawing/2014/main" id="{F7151BF9-1045-7FF1-4142-FDC2A06F0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72452" cy="792001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9166"/>
                    </a:solidFill>
                    <a:ln w="25400" cap="flat">
                      <a:solidFill>
                        <a:srgbClr val="72A3BA"/>
                      </a:solidFill>
                      <a:prstDash val="solid"/>
                      <a:bevel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lvl="0" algn="ctr"/>
                      <a:endParaRPr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70" name="Shape 376">
                      <a:extLst>
                        <a:ext uri="{FF2B5EF4-FFF2-40B4-BE49-F238E27FC236}">
                          <a16:creationId xmlns:a16="http://schemas.microsoft.com/office/drawing/2014/main" id="{8B451B51-94D1-FA01-9FA3-FAA4AC701C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1" y="288279"/>
                      <a:ext cx="1595130" cy="215443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spAutoFit/>
                    </a:bodyPr>
                    <a:lstStyle>
                      <a:lvl1pPr algn="ctr"/>
                    </a:lstStyle>
                    <a:p>
                      <a:pPr lvl="0"/>
                      <a:r>
                        <a:rPr dirty="0">
                          <a:solidFill>
                            <a:schemeClr val="bg1"/>
                          </a:solidFill>
                        </a:rPr>
                        <a:t>Transport</a:t>
                      </a:r>
                    </a:p>
                  </p:txBody>
                </p:sp>
              </p:grpSp>
              <p:grpSp>
                <p:nvGrpSpPr>
                  <p:cNvPr id="36" name="Group 380">
                    <a:extLst>
                      <a:ext uri="{FF2B5EF4-FFF2-40B4-BE49-F238E27FC236}">
                        <a16:creationId xmlns:a16="http://schemas.microsoft.com/office/drawing/2014/main" id="{089D0482-AF06-CD5A-2E87-D549B679C821}"/>
                      </a:ext>
                    </a:extLst>
                  </p:cNvPr>
                  <p:cNvGrpSpPr/>
                  <p:nvPr/>
                </p:nvGrpSpPr>
                <p:grpSpPr>
                  <a:xfrm>
                    <a:off x="41677" y="2445084"/>
                    <a:ext cx="1702938" cy="792002"/>
                    <a:chOff x="0" y="0"/>
                    <a:chExt cx="1702937" cy="792001"/>
                  </a:xfrm>
                </p:grpSpPr>
                <p:sp>
                  <p:nvSpPr>
                    <p:cNvPr id="67" name="Shape 378">
                      <a:extLst>
                        <a:ext uri="{FF2B5EF4-FFF2-40B4-BE49-F238E27FC236}">
                          <a16:creationId xmlns:a16="http://schemas.microsoft.com/office/drawing/2014/main" id="{E0D14012-B1EC-9A0B-ADD7-A5D59AC0D9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702937" cy="792001"/>
                    </a:xfrm>
                    <a:prstGeom prst="roundRect">
                      <a:avLst>
                        <a:gd name="adj" fmla="val 16667"/>
                      </a:avLst>
                    </a:prstGeom>
                    <a:gradFill flip="none" rotWithShape="1">
                      <a:gsLst>
                        <a:gs pos="0">
                          <a:srgbClr val="BC3400"/>
                        </a:gs>
                        <a:gs pos="80000">
                          <a:srgbClr val="F74500"/>
                        </a:gs>
                        <a:gs pos="100000">
                          <a:srgbClr val="F84500"/>
                        </a:gs>
                      </a:gsLst>
                      <a:lin ang="16200000" scaled="0"/>
                    </a:gradFill>
                    <a:ln w="12700" cap="flat">
                      <a:noFill/>
                      <a:miter lim="400000"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lvl="0"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68" name="Shape 379">
                      <a:extLst>
                        <a:ext uri="{FF2B5EF4-FFF2-40B4-BE49-F238E27FC236}">
                          <a16:creationId xmlns:a16="http://schemas.microsoft.com/office/drawing/2014/main" id="{16C61A3D-EB35-1316-6D91-D17B88884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2" y="288278"/>
                      <a:ext cx="1625613" cy="215443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spAutoFit/>
                    </a:bodyPr>
                    <a:lstStyle>
                      <a:lvl1pPr algn="ctr">
                        <a:defRPr>
                          <a:solidFill>
                            <a:srgbClr val="FFFFFF"/>
                          </a:solidFill>
                        </a:defRPr>
                      </a:lvl1pPr>
                    </a:lstStyle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solidFill>
                            <a:schemeClr val="bg1"/>
                          </a:solidFill>
                        </a:rPr>
                        <a:t>Investment funds</a:t>
                      </a:r>
                    </a:p>
                  </p:txBody>
                </p:sp>
              </p:grpSp>
              <p:grpSp>
                <p:nvGrpSpPr>
                  <p:cNvPr id="37" name="Group 383">
                    <a:extLst>
                      <a:ext uri="{FF2B5EF4-FFF2-40B4-BE49-F238E27FC236}">
                        <a16:creationId xmlns:a16="http://schemas.microsoft.com/office/drawing/2014/main" id="{D9CD40F9-45E6-332F-B993-1B366173CD23}"/>
                      </a:ext>
                    </a:extLst>
                  </p:cNvPr>
                  <p:cNvGrpSpPr/>
                  <p:nvPr/>
                </p:nvGrpSpPr>
                <p:grpSpPr>
                  <a:xfrm>
                    <a:off x="41676" y="1652996"/>
                    <a:ext cx="1829929" cy="792002"/>
                    <a:chOff x="0" y="0"/>
                    <a:chExt cx="1829927" cy="792001"/>
                  </a:xfrm>
                </p:grpSpPr>
                <p:sp>
                  <p:nvSpPr>
                    <p:cNvPr id="65" name="Shape 381">
                      <a:extLst>
                        <a:ext uri="{FF2B5EF4-FFF2-40B4-BE49-F238E27FC236}">
                          <a16:creationId xmlns:a16="http://schemas.microsoft.com/office/drawing/2014/main" id="{3BF72EAB-7C57-42A0-1C62-7F411E05BE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829927" cy="792001"/>
                    </a:xfrm>
                    <a:prstGeom prst="roundRect">
                      <a:avLst>
                        <a:gd name="adj" fmla="val 16667"/>
                      </a:avLst>
                    </a:prstGeom>
                    <a:gradFill flip="none" rotWithShape="1">
                      <a:gsLst>
                        <a:gs pos="0">
                          <a:srgbClr val="EEFFD8"/>
                        </a:gs>
                        <a:gs pos="35000">
                          <a:srgbClr val="F2FFE2"/>
                        </a:gs>
                        <a:gs pos="100000">
                          <a:srgbClr val="FAFFF4"/>
                        </a:gs>
                      </a:gsLst>
                      <a:lin ang="16200000" scaled="0"/>
                    </a:gradFill>
                    <a:ln w="9525" cap="flat">
                      <a:solidFill>
                        <a:srgbClr val="D3E6BA"/>
                      </a:solidFill>
                      <a:prstDash val="solid"/>
                      <a:bevel/>
                    </a:ln>
                    <a:effectLst>
                      <a:outerShdw blurRad="381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lvl="0" algn="ctr"/>
                      <a:endParaRPr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66" name="Shape 382">
                      <a:extLst>
                        <a:ext uri="{FF2B5EF4-FFF2-40B4-BE49-F238E27FC236}">
                          <a16:creationId xmlns:a16="http://schemas.microsoft.com/office/drawing/2014/main" id="{397D09AD-029D-A2D9-E7F0-5FB9AF2915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2" y="288279"/>
                      <a:ext cx="1752602" cy="215443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spAutoFit/>
                    </a:bodyPr>
                    <a:lstStyle>
                      <a:lvl1pPr algn="ctr"/>
                    </a:lstStyle>
                    <a:p>
                      <a:pPr lvl="0"/>
                      <a:r>
                        <a:rPr dirty="0">
                          <a:solidFill>
                            <a:schemeClr val="tx1"/>
                          </a:solidFill>
                        </a:rPr>
                        <a:t>Education</a:t>
                      </a:r>
                    </a:p>
                  </p:txBody>
                </p:sp>
              </p:grpSp>
              <p:grpSp>
                <p:nvGrpSpPr>
                  <p:cNvPr id="38" name="Group 386">
                    <a:extLst>
                      <a:ext uri="{FF2B5EF4-FFF2-40B4-BE49-F238E27FC236}">
                        <a16:creationId xmlns:a16="http://schemas.microsoft.com/office/drawing/2014/main" id="{3CD43DFC-9A4F-D131-78B1-0B2F0542F8B8}"/>
                      </a:ext>
                    </a:extLst>
                  </p:cNvPr>
                  <p:cNvGrpSpPr/>
                  <p:nvPr/>
                </p:nvGrpSpPr>
                <p:grpSpPr>
                  <a:xfrm>
                    <a:off x="2851886" y="860908"/>
                    <a:ext cx="1405759" cy="792002"/>
                    <a:chOff x="0" y="0"/>
                    <a:chExt cx="1405757" cy="792001"/>
                  </a:xfrm>
                </p:grpSpPr>
                <p:sp>
                  <p:nvSpPr>
                    <p:cNvPr id="63" name="Shape 384">
                      <a:extLst>
                        <a:ext uri="{FF2B5EF4-FFF2-40B4-BE49-F238E27FC236}">
                          <a16:creationId xmlns:a16="http://schemas.microsoft.com/office/drawing/2014/main" id="{3647C1DB-C232-9E37-9CCF-BBAA6EEB54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405757" cy="792001"/>
                    </a:xfrm>
                    <a:prstGeom prst="roundRect">
                      <a:avLst>
                        <a:gd name="adj" fmla="val 16667"/>
                      </a:avLst>
                    </a:prstGeom>
                    <a:gradFill flip="none" rotWithShape="1">
                      <a:gsLst>
                        <a:gs pos="0">
                          <a:srgbClr val="68A9C7"/>
                        </a:gs>
                        <a:gs pos="80000">
                          <a:srgbClr val="8FDCFF"/>
                        </a:gs>
                        <a:gs pos="100000">
                          <a:srgbClr val="91DCFF"/>
                        </a:gs>
                      </a:gsLst>
                      <a:lin ang="16200000" scaled="0"/>
                    </a:gradFill>
                    <a:ln w="9525" cap="flat">
                      <a:solidFill>
                        <a:srgbClr val="96DCFC"/>
                      </a:solidFill>
                      <a:prstDash val="solid"/>
                      <a:bevel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lvl="0"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64" name="Shape 385">
                      <a:extLst>
                        <a:ext uri="{FF2B5EF4-FFF2-40B4-BE49-F238E27FC236}">
                          <a16:creationId xmlns:a16="http://schemas.microsoft.com/office/drawing/2014/main" id="{40B8BCDE-BF1B-6E4B-C2E7-BF3B1D7449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2" y="288279"/>
                      <a:ext cx="1328432" cy="215443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spAutoFit/>
                    </a:bodyPr>
                    <a:lstStyle>
                      <a:lvl1pPr algn="ctr">
                        <a:defRPr>
                          <a:solidFill>
                            <a:srgbClr val="FFFFFF"/>
                          </a:solidFill>
                        </a:defRPr>
                      </a:lvl1pPr>
                    </a:lstStyle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solidFill>
                            <a:schemeClr val="bg1"/>
                          </a:solidFill>
                        </a:rPr>
                        <a:t>Credit Cards</a:t>
                      </a:r>
                    </a:p>
                  </p:txBody>
                </p:sp>
              </p:grpSp>
              <p:grpSp>
                <p:nvGrpSpPr>
                  <p:cNvPr id="39" name="Group 389">
                    <a:extLst>
                      <a:ext uri="{FF2B5EF4-FFF2-40B4-BE49-F238E27FC236}">
                        <a16:creationId xmlns:a16="http://schemas.microsoft.com/office/drawing/2014/main" id="{CD1BF2A1-AD9D-C670-1E53-EE0B07743B1C}"/>
                      </a:ext>
                    </a:extLst>
                  </p:cNvPr>
                  <p:cNvGrpSpPr/>
                  <p:nvPr/>
                </p:nvGrpSpPr>
                <p:grpSpPr>
                  <a:xfrm>
                    <a:off x="5622714" y="860908"/>
                    <a:ext cx="1577184" cy="792002"/>
                    <a:chOff x="0" y="0"/>
                    <a:chExt cx="1577183" cy="792001"/>
                  </a:xfrm>
                </p:grpSpPr>
                <p:sp>
                  <p:nvSpPr>
                    <p:cNvPr id="61" name="Shape 387">
                      <a:extLst>
                        <a:ext uri="{FF2B5EF4-FFF2-40B4-BE49-F238E27FC236}">
                          <a16:creationId xmlns:a16="http://schemas.microsoft.com/office/drawing/2014/main" id="{46900390-1B40-8E30-5BE5-F329376954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577183" cy="792001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8533"/>
                    </a:solidFill>
                    <a:ln w="38100" cap="flat">
                      <a:solidFill>
                        <a:srgbClr val="FFFFFF"/>
                      </a:solidFill>
                      <a:prstDash val="solid"/>
                      <a:bevel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lvl="0" algn="ctr">
                        <a:defRPr b="1">
                          <a:solidFill>
                            <a:srgbClr val="FFFFFF"/>
                          </a:solidFill>
                        </a:defRPr>
                      </a:pPr>
                      <a:endParaRPr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62" name="Shape 388">
                      <a:extLst>
                        <a:ext uri="{FF2B5EF4-FFF2-40B4-BE49-F238E27FC236}">
                          <a16:creationId xmlns:a16="http://schemas.microsoft.com/office/drawing/2014/main" id="{650AF58E-482D-7C17-28EE-7F9DC636D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1" y="288279"/>
                      <a:ext cx="1499860" cy="215443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spAutoFit/>
                    </a:bodyPr>
                    <a:lstStyle>
                      <a:lvl1pPr algn="ctr">
                        <a:defRPr b="1">
                          <a:solidFill>
                            <a:srgbClr val="FFFFFF"/>
                          </a:solidFill>
                        </a:defRPr>
                      </a:lvl1pPr>
                    </a:lstStyle>
                    <a:p>
                      <a:pPr lvl="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solidFill>
                            <a:schemeClr val="bg1"/>
                          </a:solidFill>
                        </a:rPr>
                        <a:t>Ecommerce</a:t>
                      </a:r>
                    </a:p>
                  </p:txBody>
                </p:sp>
              </p:grpSp>
              <p:grpSp>
                <p:nvGrpSpPr>
                  <p:cNvPr id="40" name="Group 392">
                    <a:extLst>
                      <a:ext uri="{FF2B5EF4-FFF2-40B4-BE49-F238E27FC236}">
                        <a16:creationId xmlns:a16="http://schemas.microsoft.com/office/drawing/2014/main" id="{6CAE068E-4981-60BA-DEA2-14AF98AC0AC9}"/>
                      </a:ext>
                    </a:extLst>
                  </p:cNvPr>
                  <p:cNvGrpSpPr/>
                  <p:nvPr/>
                </p:nvGrpSpPr>
                <p:grpSpPr>
                  <a:xfrm>
                    <a:off x="1180176" y="860908"/>
                    <a:ext cx="1667170" cy="792002"/>
                    <a:chOff x="0" y="0"/>
                    <a:chExt cx="1667169" cy="792001"/>
                  </a:xfrm>
                </p:grpSpPr>
                <p:sp>
                  <p:nvSpPr>
                    <p:cNvPr id="59" name="Shape 390">
                      <a:extLst>
                        <a:ext uri="{FF2B5EF4-FFF2-40B4-BE49-F238E27FC236}">
                          <a16:creationId xmlns:a16="http://schemas.microsoft.com/office/drawing/2014/main" id="{02BCF327-9CBB-5F30-EFA2-00BDD4027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67169" cy="792001"/>
                    </a:xfrm>
                    <a:prstGeom prst="roundRect">
                      <a:avLst>
                        <a:gd name="adj" fmla="val 16667"/>
                      </a:avLst>
                    </a:prstGeom>
                    <a:gradFill flip="none" rotWithShape="1">
                      <a:gsLst>
                        <a:gs pos="0">
                          <a:srgbClr val="D5F0FF"/>
                        </a:gs>
                        <a:gs pos="35000">
                          <a:srgbClr val="E0F4FF"/>
                        </a:gs>
                        <a:gs pos="100000">
                          <a:srgbClr val="F3FBFF"/>
                        </a:gs>
                      </a:gsLst>
                      <a:lin ang="16200000" scaled="0"/>
                    </a:gradFill>
                    <a:ln w="9525" cap="flat">
                      <a:solidFill>
                        <a:srgbClr val="96DCFC"/>
                      </a:solidFill>
                      <a:prstDash val="solid"/>
                      <a:bevel/>
                    </a:ln>
                    <a:effectLst>
                      <a:outerShdw blurRad="381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lvl="0" algn="ctr"/>
                      <a:endParaRPr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60" name="Shape 391">
                      <a:extLst>
                        <a:ext uri="{FF2B5EF4-FFF2-40B4-BE49-F238E27FC236}">
                          <a16:creationId xmlns:a16="http://schemas.microsoft.com/office/drawing/2014/main" id="{AD3EB4AB-C593-BEDF-28EC-189F6D3EF6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1" y="288278"/>
                      <a:ext cx="1589846" cy="215443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spAutoFit/>
                    </a:bodyPr>
                    <a:lstStyle>
                      <a:lvl1pPr algn="ctr"/>
                    </a:lstStyle>
                    <a:p>
                      <a:pPr lvl="0"/>
                      <a:r>
                        <a:rPr dirty="0">
                          <a:solidFill>
                            <a:schemeClr val="tx1"/>
                          </a:solidFill>
                        </a:rPr>
                        <a:t>Human Resources</a:t>
                      </a:r>
                    </a:p>
                  </p:txBody>
                </p:sp>
              </p:grpSp>
              <p:grpSp>
                <p:nvGrpSpPr>
                  <p:cNvPr id="41" name="Group 395">
                    <a:extLst>
                      <a:ext uri="{FF2B5EF4-FFF2-40B4-BE49-F238E27FC236}">
                        <a16:creationId xmlns:a16="http://schemas.microsoft.com/office/drawing/2014/main" id="{B6BC2CC1-CA9C-8054-E631-5861C8A87736}"/>
                      </a:ext>
                    </a:extLst>
                  </p:cNvPr>
                  <p:cNvGrpSpPr/>
                  <p:nvPr/>
                </p:nvGrpSpPr>
                <p:grpSpPr>
                  <a:xfrm>
                    <a:off x="1560818" y="68820"/>
                    <a:ext cx="905890" cy="792002"/>
                    <a:chOff x="0" y="0"/>
                    <a:chExt cx="905889" cy="792001"/>
                  </a:xfrm>
                </p:grpSpPr>
                <p:sp>
                  <p:nvSpPr>
                    <p:cNvPr id="57" name="Shape 393">
                      <a:extLst>
                        <a:ext uri="{FF2B5EF4-FFF2-40B4-BE49-F238E27FC236}">
                          <a16:creationId xmlns:a16="http://schemas.microsoft.com/office/drawing/2014/main" id="{6EE3D618-AFC8-8589-B9AF-CBBD76CADB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905889" cy="792001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D8EABF"/>
                    </a:solidFill>
                    <a:ln w="25400" cap="flat">
                      <a:solidFill>
                        <a:srgbClr val="9EAB8B"/>
                      </a:solidFill>
                      <a:prstDash val="solid"/>
                      <a:bevel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lvl="0" algn="ctr"/>
                      <a:endParaRPr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58" name="Shape 394">
                      <a:extLst>
                        <a:ext uri="{FF2B5EF4-FFF2-40B4-BE49-F238E27FC236}">
                          <a16:creationId xmlns:a16="http://schemas.microsoft.com/office/drawing/2014/main" id="{19903F52-C475-7F32-6A03-360BF4C31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1" y="288279"/>
                      <a:ext cx="828566" cy="215443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spAutoFit/>
                    </a:bodyPr>
                    <a:lstStyle>
                      <a:lvl1pPr algn="ctr"/>
                    </a:lstStyle>
                    <a:p>
                      <a:pPr lvl="0"/>
                      <a:r>
                        <a:rPr dirty="0">
                          <a:solidFill>
                            <a:schemeClr val="tx1"/>
                          </a:solidFill>
                        </a:rPr>
                        <a:t>Media</a:t>
                      </a:r>
                    </a:p>
                  </p:txBody>
                </p:sp>
              </p:grpSp>
              <p:grpSp>
                <p:nvGrpSpPr>
                  <p:cNvPr id="42" name="Group 398">
                    <a:extLst>
                      <a:ext uri="{FF2B5EF4-FFF2-40B4-BE49-F238E27FC236}">
                        <a16:creationId xmlns:a16="http://schemas.microsoft.com/office/drawing/2014/main" id="{961DE238-8AAD-010C-9DE0-B5B26284C8A5}"/>
                      </a:ext>
                    </a:extLst>
                  </p:cNvPr>
                  <p:cNvGrpSpPr/>
                  <p:nvPr/>
                </p:nvGrpSpPr>
                <p:grpSpPr>
                  <a:xfrm>
                    <a:off x="4068615" y="68820"/>
                    <a:ext cx="1565782" cy="792002"/>
                    <a:chOff x="0" y="0"/>
                    <a:chExt cx="1565781" cy="792001"/>
                  </a:xfrm>
                </p:grpSpPr>
                <p:sp>
                  <p:nvSpPr>
                    <p:cNvPr id="55" name="Shape 396">
                      <a:extLst>
                        <a:ext uri="{FF2B5EF4-FFF2-40B4-BE49-F238E27FC236}">
                          <a16:creationId xmlns:a16="http://schemas.microsoft.com/office/drawing/2014/main" id="{6C980E09-689F-8B89-E66D-0F692A2A04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565781" cy="792001"/>
                    </a:xfrm>
                    <a:prstGeom prst="roundRect">
                      <a:avLst>
                        <a:gd name="adj" fmla="val 16667"/>
                      </a:avLst>
                    </a:prstGeom>
                    <a:gradFill flip="none" rotWithShape="1">
                      <a:gsLst>
                        <a:gs pos="0">
                          <a:srgbClr val="FFCDBD"/>
                        </a:gs>
                        <a:gs pos="35000">
                          <a:srgbClr val="FFDBD0"/>
                        </a:gs>
                        <a:gs pos="100000">
                          <a:srgbClr val="FFF1ED"/>
                        </a:gs>
                      </a:gsLst>
                      <a:lin ang="16200000" scaled="0"/>
                    </a:gradFill>
                    <a:ln w="9525" cap="flat">
                      <a:solidFill>
                        <a:srgbClr val="FE812D"/>
                      </a:solidFill>
                      <a:prstDash val="solid"/>
                      <a:bevel/>
                    </a:ln>
                    <a:effectLst>
                      <a:outerShdw blurRad="381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lvl="0" algn="ctr"/>
                      <a:endParaRPr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56" name="Shape 397">
                      <a:extLst>
                        <a:ext uri="{FF2B5EF4-FFF2-40B4-BE49-F238E27FC236}">
                          <a16:creationId xmlns:a16="http://schemas.microsoft.com/office/drawing/2014/main" id="{44442571-3797-D52E-3213-134EE59658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1" y="288279"/>
                      <a:ext cx="1488458" cy="215443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spAutoFit/>
                    </a:bodyPr>
                    <a:lstStyle>
                      <a:lvl1pPr algn="ctr"/>
                    </a:lstStyle>
                    <a:p>
                      <a:pPr lvl="0"/>
                      <a:r>
                        <a:rPr dirty="0">
                          <a:solidFill>
                            <a:schemeClr val="tx1"/>
                          </a:solidFill>
                        </a:rPr>
                        <a:t>FMCG</a:t>
                      </a:r>
                    </a:p>
                  </p:txBody>
                </p:sp>
              </p:grpSp>
              <p:grpSp>
                <p:nvGrpSpPr>
                  <p:cNvPr id="43" name="Group 401">
                    <a:extLst>
                      <a:ext uri="{FF2B5EF4-FFF2-40B4-BE49-F238E27FC236}">
                        <a16:creationId xmlns:a16="http://schemas.microsoft.com/office/drawing/2014/main" id="{C2FB417D-7F9C-433C-0287-792FA282671D}"/>
                      </a:ext>
                    </a:extLst>
                  </p:cNvPr>
                  <p:cNvGrpSpPr/>
                  <p:nvPr/>
                </p:nvGrpSpPr>
                <p:grpSpPr>
                  <a:xfrm>
                    <a:off x="2466705" y="68820"/>
                    <a:ext cx="1636451" cy="792002"/>
                    <a:chOff x="0" y="68820"/>
                    <a:chExt cx="1636449" cy="792001"/>
                  </a:xfrm>
                </p:grpSpPr>
                <p:sp>
                  <p:nvSpPr>
                    <p:cNvPr id="53" name="Shape 399">
                      <a:extLst>
                        <a:ext uri="{FF2B5EF4-FFF2-40B4-BE49-F238E27FC236}">
                          <a16:creationId xmlns:a16="http://schemas.microsoft.com/office/drawing/2014/main" id="{64377E5D-5CC7-4DDA-90E7-36F27AA3F3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68820"/>
                      <a:ext cx="1636449" cy="792001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00659B"/>
                    </a:solidFill>
                    <a:ln w="9525" cap="flat">
                      <a:solidFill>
                        <a:srgbClr val="000000"/>
                      </a:solidFill>
                      <a:prstDash val="solid"/>
                      <a:bevel/>
                    </a:ln>
                    <a:effectLst>
                      <a:outerShdw blurRad="381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lvl="0" algn="ctr">
                        <a:defRPr b="1">
                          <a:solidFill>
                            <a:srgbClr val="FFFFFF"/>
                          </a:solidFill>
                        </a:defRPr>
                      </a:pPr>
                      <a:endParaRPr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54" name="Shape 400">
                      <a:extLst>
                        <a:ext uri="{FF2B5EF4-FFF2-40B4-BE49-F238E27FC236}">
                          <a16:creationId xmlns:a16="http://schemas.microsoft.com/office/drawing/2014/main" id="{3A9296AF-E2B2-583F-EBB0-C434F157B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2" y="249377"/>
                      <a:ext cx="1559125" cy="43088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spAutoFit/>
                    </a:bodyPr>
                    <a:lstStyle>
                      <a:lvl1pPr algn="ctr">
                        <a:defRPr b="1">
                          <a:solidFill>
                            <a:srgbClr val="FFFFFF"/>
                          </a:solidFill>
                        </a:defRPr>
                      </a:lvl1pPr>
                    </a:lstStyle>
                    <a:p>
                      <a:pPr lvl="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solidFill>
                            <a:schemeClr val="bg1"/>
                          </a:solidFill>
                        </a:rPr>
                        <a:t>Social Networking Sites</a:t>
                      </a:r>
                    </a:p>
                  </p:txBody>
                </p:sp>
              </p:grpSp>
              <p:grpSp>
                <p:nvGrpSpPr>
                  <p:cNvPr id="44" name="Group 404">
                    <a:extLst>
                      <a:ext uri="{FF2B5EF4-FFF2-40B4-BE49-F238E27FC236}">
                        <a16:creationId xmlns:a16="http://schemas.microsoft.com/office/drawing/2014/main" id="{30357C9D-9AF8-7ACD-47B6-CD9102E68416}"/>
                      </a:ext>
                    </a:extLst>
                  </p:cNvPr>
                  <p:cNvGrpSpPr/>
                  <p:nvPr/>
                </p:nvGrpSpPr>
                <p:grpSpPr>
                  <a:xfrm>
                    <a:off x="5651406" y="68820"/>
                    <a:ext cx="1192996" cy="792002"/>
                    <a:chOff x="0" y="0"/>
                    <a:chExt cx="1192995" cy="792001"/>
                  </a:xfrm>
                </p:grpSpPr>
                <p:sp>
                  <p:nvSpPr>
                    <p:cNvPr id="51" name="Shape 402">
                      <a:extLst>
                        <a:ext uri="{FF2B5EF4-FFF2-40B4-BE49-F238E27FC236}">
                          <a16:creationId xmlns:a16="http://schemas.microsoft.com/office/drawing/2014/main" id="{06EFEA29-A509-CFFB-A5AD-3087DDF9AC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192995" cy="792001"/>
                    </a:xfrm>
                    <a:prstGeom prst="roundRect">
                      <a:avLst>
                        <a:gd name="adj" fmla="val 16667"/>
                      </a:avLst>
                    </a:prstGeom>
                    <a:gradFill flip="none" rotWithShape="1">
                      <a:gsLst>
                        <a:gs pos="0">
                          <a:srgbClr val="FFCDBD"/>
                        </a:gs>
                        <a:gs pos="35000">
                          <a:srgbClr val="FFDBD0"/>
                        </a:gs>
                        <a:gs pos="100000">
                          <a:srgbClr val="FFF1ED"/>
                        </a:gs>
                      </a:gsLst>
                      <a:lin ang="16200000" scaled="0"/>
                    </a:gradFill>
                    <a:ln w="9525" cap="flat">
                      <a:solidFill>
                        <a:srgbClr val="FE812D"/>
                      </a:solidFill>
                      <a:prstDash val="solid"/>
                      <a:bevel/>
                    </a:ln>
                    <a:effectLst>
                      <a:outerShdw blurRad="381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lvl="0" algn="ctr">
                        <a:defRPr b="1"/>
                      </a:pPr>
                      <a:endParaRPr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52" name="Shape 403">
                      <a:extLst>
                        <a:ext uri="{FF2B5EF4-FFF2-40B4-BE49-F238E27FC236}">
                          <a16:creationId xmlns:a16="http://schemas.microsoft.com/office/drawing/2014/main" id="{E6199D6B-BE96-144F-D0D2-D46B9A0EEC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2" y="288279"/>
                      <a:ext cx="1115670" cy="215443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spAutoFit/>
                    </a:bodyPr>
                    <a:lstStyle>
                      <a:lvl1pPr algn="ctr">
                        <a:defRPr b="1"/>
                      </a:lvl1pPr>
                    </a:lstStyle>
                    <a:p>
                      <a:pPr lvl="0">
                        <a:defRPr b="0"/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Retail</a:t>
                      </a:r>
                    </a:p>
                  </p:txBody>
                </p:sp>
              </p:grpSp>
              <p:grpSp>
                <p:nvGrpSpPr>
                  <p:cNvPr id="45" name="Group 407">
                    <a:extLst>
                      <a:ext uri="{FF2B5EF4-FFF2-40B4-BE49-F238E27FC236}">
                        <a16:creationId xmlns:a16="http://schemas.microsoft.com/office/drawing/2014/main" id="{C40ADDA9-D56D-D3D8-CBC3-A769B2DB1E07}"/>
                      </a:ext>
                    </a:extLst>
                  </p:cNvPr>
                  <p:cNvGrpSpPr/>
                  <p:nvPr/>
                </p:nvGrpSpPr>
                <p:grpSpPr>
                  <a:xfrm>
                    <a:off x="5858902" y="3237171"/>
                    <a:ext cx="2235579" cy="792002"/>
                    <a:chOff x="0" y="0"/>
                    <a:chExt cx="2235578" cy="792001"/>
                  </a:xfrm>
                </p:grpSpPr>
                <p:sp>
                  <p:nvSpPr>
                    <p:cNvPr id="49" name="Shape 405">
                      <a:extLst>
                        <a:ext uri="{FF2B5EF4-FFF2-40B4-BE49-F238E27FC236}">
                          <a16:creationId xmlns:a16="http://schemas.microsoft.com/office/drawing/2014/main" id="{19FF4F15-7592-33E2-847F-63EDF668E1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2235578" cy="792001"/>
                    </a:xfrm>
                    <a:prstGeom prst="roundRect">
                      <a:avLst>
                        <a:gd name="adj" fmla="val 16667"/>
                      </a:avLst>
                    </a:prstGeom>
                    <a:gradFill flip="none" rotWithShape="1">
                      <a:gsLst>
                        <a:gs pos="0">
                          <a:srgbClr val="C96D20"/>
                        </a:gs>
                        <a:gs pos="80000">
                          <a:srgbClr val="FF9034"/>
                        </a:gs>
                        <a:gs pos="100000">
                          <a:srgbClr val="FF9035"/>
                        </a:gs>
                      </a:gsLst>
                      <a:lin ang="16200000" scaled="0"/>
                    </a:gradFill>
                    <a:ln w="9525" cap="flat">
                      <a:solidFill>
                        <a:srgbClr val="F69240"/>
                      </a:solidFill>
                      <a:prstDash val="solid"/>
                      <a:bevel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lvl="0"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50" name="Shape 406">
                      <a:extLst>
                        <a:ext uri="{FF2B5EF4-FFF2-40B4-BE49-F238E27FC236}">
                          <a16:creationId xmlns:a16="http://schemas.microsoft.com/office/drawing/2014/main" id="{FE97370B-F4CF-2B1E-9724-B2453DE6C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2" y="288279"/>
                      <a:ext cx="2158253" cy="215443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spAutoFit/>
                    </a:bodyPr>
                    <a:lstStyle>
                      <a:lvl1pPr algn="ctr">
                        <a:defRPr>
                          <a:solidFill>
                            <a:srgbClr val="FFFFFF"/>
                          </a:solidFill>
                        </a:defRPr>
                      </a:lvl1pPr>
                    </a:lstStyle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solidFill>
                            <a:schemeClr val="bg1"/>
                          </a:solidFill>
                        </a:rPr>
                        <a:t>Investment Banking</a:t>
                      </a:r>
                    </a:p>
                  </p:txBody>
                </p:sp>
              </p:grpSp>
              <p:grpSp>
                <p:nvGrpSpPr>
                  <p:cNvPr id="46" name="Group 410">
                    <a:extLst>
                      <a:ext uri="{FF2B5EF4-FFF2-40B4-BE49-F238E27FC236}">
                        <a16:creationId xmlns:a16="http://schemas.microsoft.com/office/drawing/2014/main" id="{5CACC525-313E-E851-696E-63D02D3D4CF9}"/>
                      </a:ext>
                    </a:extLst>
                  </p:cNvPr>
                  <p:cNvGrpSpPr/>
                  <p:nvPr/>
                </p:nvGrpSpPr>
                <p:grpSpPr>
                  <a:xfrm>
                    <a:off x="4257643" y="860995"/>
                    <a:ext cx="1373124" cy="792003"/>
                    <a:chOff x="0" y="0"/>
                    <a:chExt cx="1373123" cy="792001"/>
                  </a:xfrm>
                </p:grpSpPr>
                <p:sp>
                  <p:nvSpPr>
                    <p:cNvPr id="47" name="Shape 408">
                      <a:extLst>
                        <a:ext uri="{FF2B5EF4-FFF2-40B4-BE49-F238E27FC236}">
                          <a16:creationId xmlns:a16="http://schemas.microsoft.com/office/drawing/2014/main" id="{C67B6629-7649-FB0D-8FF4-F67D5A8CA9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373123" cy="792001"/>
                    </a:xfrm>
                    <a:prstGeom prst="roundRect">
                      <a:avLst>
                        <a:gd name="adj" fmla="val 16667"/>
                      </a:avLst>
                    </a:prstGeom>
                    <a:gradFill flip="none" rotWithShape="1">
                      <a:gsLst>
                        <a:gs pos="0">
                          <a:srgbClr val="FFCDBD"/>
                        </a:gs>
                        <a:gs pos="35000">
                          <a:srgbClr val="FFDBD0"/>
                        </a:gs>
                        <a:gs pos="100000">
                          <a:srgbClr val="FFF1ED"/>
                        </a:gs>
                      </a:gsLst>
                      <a:lin ang="16200000" scaled="0"/>
                    </a:gradFill>
                    <a:ln w="9525" cap="flat">
                      <a:solidFill>
                        <a:srgbClr val="FE812D"/>
                      </a:solidFill>
                      <a:prstDash val="solid"/>
                      <a:bevel/>
                    </a:ln>
                    <a:effectLst>
                      <a:outerShdw blurRad="381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lvl="0" algn="ctr"/>
                      <a:endParaRPr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48" name="Shape 409">
                      <a:extLst>
                        <a:ext uri="{FF2B5EF4-FFF2-40B4-BE49-F238E27FC236}">
                          <a16:creationId xmlns:a16="http://schemas.microsoft.com/office/drawing/2014/main" id="{BC1AD0B3-36F2-902E-6135-CA1F35CB80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1" y="180557"/>
                      <a:ext cx="1295800" cy="430885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spAutoFit/>
                    </a:bodyPr>
                    <a:lstStyle>
                      <a:lvl1pPr algn="ctr"/>
                    </a:lstStyle>
                    <a:p>
                      <a:pPr lvl="0"/>
                      <a:r>
                        <a:rPr dirty="0">
                          <a:solidFill>
                            <a:schemeClr val="tx1"/>
                          </a:solidFill>
                        </a:rPr>
                        <a:t>Consumer Research</a:t>
                      </a:r>
                    </a:p>
                  </p:txBody>
                </p:sp>
              </p:grpSp>
            </p:grpSp>
            <p:grpSp>
              <p:nvGrpSpPr>
                <p:cNvPr id="15" name="Group 414">
                  <a:extLst>
                    <a:ext uri="{FF2B5EF4-FFF2-40B4-BE49-F238E27FC236}">
                      <a16:creationId xmlns:a16="http://schemas.microsoft.com/office/drawing/2014/main" id="{D42A3437-6ECC-FCC0-E5B6-881CCE732B7A}"/>
                    </a:ext>
                  </a:extLst>
                </p:cNvPr>
                <p:cNvGrpSpPr/>
                <p:nvPr/>
              </p:nvGrpSpPr>
              <p:grpSpPr>
                <a:xfrm>
                  <a:off x="2940948" y="3237171"/>
                  <a:ext cx="1803717" cy="792002"/>
                  <a:chOff x="0" y="0"/>
                  <a:chExt cx="1803716" cy="792001"/>
                </a:xfrm>
              </p:grpSpPr>
              <p:sp>
                <p:nvSpPr>
                  <p:cNvPr id="23" name="Shape 412">
                    <a:extLst>
                      <a:ext uri="{FF2B5EF4-FFF2-40B4-BE49-F238E27FC236}">
                        <a16:creationId xmlns:a16="http://schemas.microsoft.com/office/drawing/2014/main" id="{31F4E6C1-79CF-CA71-51D7-FF54B9E90C5D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803716" cy="792001"/>
                  </a:xfrm>
                  <a:prstGeom prst="roundRect">
                    <a:avLst>
                      <a:gd name="adj" fmla="val 16667"/>
                    </a:avLst>
                  </a:prstGeom>
                  <a:gradFill flip="none" rotWithShape="1">
                    <a:gsLst>
                      <a:gs pos="0">
                        <a:srgbClr val="EEFFD8"/>
                      </a:gs>
                      <a:gs pos="35000">
                        <a:srgbClr val="F2FFE2"/>
                      </a:gs>
                      <a:gs pos="100000">
                        <a:srgbClr val="FAFFF4"/>
                      </a:gs>
                    </a:gsLst>
                    <a:lin ang="16200000" scaled="0"/>
                  </a:gradFill>
                  <a:ln w="9525" cap="flat">
                    <a:solidFill>
                      <a:srgbClr val="D3E6BA"/>
                    </a:solidFill>
                    <a:prstDash val="solid"/>
                    <a:bevel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>
                      <a:defRPr b="1"/>
                    </a:pPr>
                    <a:endParaRPr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" name="Shape 413">
                    <a:extLst>
                      <a:ext uri="{FF2B5EF4-FFF2-40B4-BE49-F238E27FC236}">
                        <a16:creationId xmlns:a16="http://schemas.microsoft.com/office/drawing/2014/main" id="{3ADA4EBB-9FBF-98EE-5561-9036E6DED2A7}"/>
                      </a:ext>
                    </a:extLst>
                  </p:cNvPr>
                  <p:cNvSpPr/>
                  <p:nvPr/>
                </p:nvSpPr>
                <p:spPr>
                  <a:xfrm>
                    <a:off x="38662" y="288279"/>
                    <a:ext cx="1726391" cy="21544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spAutoFit/>
                  </a:bodyPr>
                  <a:lstStyle>
                    <a:lvl1pPr algn="ctr">
                      <a:defRPr b="1"/>
                    </a:lvl1pPr>
                  </a:lstStyle>
                  <a:p>
                    <a:pPr lvl="0">
                      <a:defRPr b="0"/>
                    </a:pPr>
                    <a:r>
                      <a:rPr dirty="0">
                        <a:solidFill>
                          <a:schemeClr val="tx1"/>
                        </a:solidFill>
                      </a:rPr>
                      <a:t>Manufacturing</a:t>
                    </a:r>
                  </a:p>
                </p:txBody>
              </p:sp>
            </p:grpSp>
            <p:grpSp>
              <p:nvGrpSpPr>
                <p:cNvPr id="16" name="Group 417">
                  <a:extLst>
                    <a:ext uri="{FF2B5EF4-FFF2-40B4-BE49-F238E27FC236}">
                      <a16:creationId xmlns:a16="http://schemas.microsoft.com/office/drawing/2014/main" id="{9484CA69-5EEF-4505-A913-8CE8475F91DB}"/>
                    </a:ext>
                  </a:extLst>
                </p:cNvPr>
                <p:cNvGrpSpPr/>
                <p:nvPr/>
              </p:nvGrpSpPr>
              <p:grpSpPr>
                <a:xfrm>
                  <a:off x="4744663" y="3237171"/>
                  <a:ext cx="1114241" cy="792002"/>
                  <a:chOff x="0" y="0"/>
                  <a:chExt cx="1114240" cy="792001"/>
                </a:xfrm>
              </p:grpSpPr>
              <p:sp>
                <p:nvSpPr>
                  <p:cNvPr id="21" name="Shape 415">
                    <a:extLst>
                      <a:ext uri="{FF2B5EF4-FFF2-40B4-BE49-F238E27FC236}">
                        <a16:creationId xmlns:a16="http://schemas.microsoft.com/office/drawing/2014/main" id="{F7B3EF70-BB1F-3CA7-49E3-5EA7A86867DC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114240" cy="792001"/>
                  </a:xfrm>
                  <a:prstGeom prst="roundRect">
                    <a:avLst>
                      <a:gd name="adj" fmla="val 16667"/>
                    </a:avLst>
                  </a:prstGeom>
                  <a:gradFill flip="none" rotWithShape="1">
                    <a:gsLst>
                      <a:gs pos="0">
                        <a:srgbClr val="006398"/>
                      </a:gs>
                      <a:gs pos="80000">
                        <a:srgbClr val="0083C8"/>
                      </a:gs>
                      <a:gs pos="100000">
                        <a:srgbClr val="0083C9"/>
                      </a:gs>
                    </a:gsLst>
                    <a:lin ang="16200000" scaled="0"/>
                  </a:gra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>
                      <a:defRPr>
                        <a:solidFill>
                          <a:srgbClr val="FFFFFF"/>
                        </a:solidFill>
                      </a:defRPr>
                    </a:pPr>
                    <a:endParaRPr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2" name="Shape 416">
                    <a:extLst>
                      <a:ext uri="{FF2B5EF4-FFF2-40B4-BE49-F238E27FC236}">
                        <a16:creationId xmlns:a16="http://schemas.microsoft.com/office/drawing/2014/main" id="{1C5A0263-EC13-5938-1E60-7B9134093BA2}"/>
                      </a:ext>
                    </a:extLst>
                  </p:cNvPr>
                  <p:cNvSpPr/>
                  <p:nvPr/>
                </p:nvSpPr>
                <p:spPr>
                  <a:xfrm>
                    <a:off x="38661" y="288279"/>
                    <a:ext cx="1036917" cy="21544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sp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</a:defRPr>
                    </a:lvl1pPr>
                  </a:lstStyle>
                  <a:p>
                    <a:pPr lvl="0">
                      <a:defRPr>
                        <a:solidFill>
                          <a:srgbClr val="000000"/>
                        </a:solidFill>
                      </a:defRPr>
                    </a:pPr>
                    <a:r>
                      <a:rPr dirty="0">
                        <a:solidFill>
                          <a:schemeClr val="bg1"/>
                        </a:solidFill>
                      </a:rPr>
                      <a:t>Hotels</a:t>
                    </a:r>
                  </a:p>
                </p:txBody>
              </p:sp>
            </p:grpSp>
            <p:grpSp>
              <p:nvGrpSpPr>
                <p:cNvPr id="17" name="Group 420">
                  <a:extLst>
                    <a:ext uri="{FF2B5EF4-FFF2-40B4-BE49-F238E27FC236}">
                      <a16:creationId xmlns:a16="http://schemas.microsoft.com/office/drawing/2014/main" id="{2E73D2E2-4F2D-C75A-E2BF-7B4EA7AE0C69}"/>
                    </a:ext>
                  </a:extLst>
                </p:cNvPr>
                <p:cNvGrpSpPr/>
                <p:nvPr/>
              </p:nvGrpSpPr>
              <p:grpSpPr>
                <a:xfrm>
                  <a:off x="1352465" y="3237171"/>
                  <a:ext cx="1588485" cy="792002"/>
                  <a:chOff x="0" y="0"/>
                  <a:chExt cx="1588483" cy="792001"/>
                </a:xfrm>
              </p:grpSpPr>
              <p:sp>
                <p:nvSpPr>
                  <p:cNvPr id="18" name="Shape 418">
                    <a:extLst>
                      <a:ext uri="{FF2B5EF4-FFF2-40B4-BE49-F238E27FC236}">
                        <a16:creationId xmlns:a16="http://schemas.microsoft.com/office/drawing/2014/main" id="{AB3CD0C0-CB15-5329-D079-0CD0FB843214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588483" cy="792001"/>
                  </a:xfrm>
                  <a:prstGeom prst="roundRect">
                    <a:avLst>
                      <a:gd name="adj" fmla="val 16667"/>
                    </a:avLst>
                  </a:prstGeom>
                  <a:gradFill flip="none" rotWithShape="1">
                    <a:gsLst>
                      <a:gs pos="0">
                        <a:srgbClr val="006398"/>
                      </a:gs>
                      <a:gs pos="80000">
                        <a:srgbClr val="0083C8"/>
                      </a:gs>
                      <a:gs pos="100000">
                        <a:srgbClr val="0083C9"/>
                      </a:gs>
                    </a:gsLst>
                    <a:lin ang="16200000" scaled="0"/>
                  </a:gradFill>
                  <a:ln w="12700" cap="flat">
                    <a:noFill/>
                    <a:miter lim="400000"/>
                  </a:ln>
                  <a:effectLst>
                    <a:outerShdw blurRad="381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>
                      <a:defRPr>
                        <a:solidFill>
                          <a:srgbClr val="FFFFFF"/>
                        </a:solidFill>
                      </a:defRPr>
                    </a:pPr>
                    <a:endParaRPr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0" name="Shape 419">
                    <a:extLst>
                      <a:ext uri="{FF2B5EF4-FFF2-40B4-BE49-F238E27FC236}">
                        <a16:creationId xmlns:a16="http://schemas.microsoft.com/office/drawing/2014/main" id="{DDAA6EFB-2553-8B42-47C2-F6505A06E2DE}"/>
                      </a:ext>
                    </a:extLst>
                  </p:cNvPr>
                  <p:cNvSpPr/>
                  <p:nvPr/>
                </p:nvSpPr>
                <p:spPr>
                  <a:xfrm>
                    <a:off x="38661" y="288279"/>
                    <a:ext cx="1511160" cy="21544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spAutoFit/>
                  </a:bodyPr>
                  <a:lstStyle>
                    <a:lvl1pPr algn="ctr">
                      <a:defRPr>
                        <a:solidFill>
                          <a:srgbClr val="FFFFFF"/>
                        </a:solidFill>
                      </a:defRPr>
                    </a:lvl1pPr>
                  </a:lstStyle>
                  <a:p>
                    <a:pPr lvl="0">
                      <a:defRPr>
                        <a:solidFill>
                          <a:srgbClr val="000000"/>
                        </a:solidFill>
                      </a:defRPr>
                    </a:pPr>
                    <a:r>
                      <a:rPr dirty="0">
                        <a:solidFill>
                          <a:schemeClr val="bg1"/>
                        </a:solidFill>
                      </a:rPr>
                      <a:t>Tourism</a:t>
                    </a:r>
                  </a:p>
                </p:txBody>
              </p:sp>
            </p:grpSp>
          </p:grpSp>
        </p:grpSp>
        <p:grpSp>
          <p:nvGrpSpPr>
            <p:cNvPr id="8" name="Group 425">
              <a:extLst>
                <a:ext uri="{FF2B5EF4-FFF2-40B4-BE49-F238E27FC236}">
                  <a16:creationId xmlns:a16="http://schemas.microsoft.com/office/drawing/2014/main" id="{20903B00-B928-091E-CDC8-D02EED71723A}"/>
                </a:ext>
              </a:extLst>
            </p:cNvPr>
            <p:cNvGrpSpPr/>
            <p:nvPr/>
          </p:nvGrpSpPr>
          <p:grpSpPr>
            <a:xfrm>
              <a:off x="5440329" y="2473024"/>
              <a:ext cx="1404074" cy="692142"/>
              <a:chOff x="0" y="0"/>
              <a:chExt cx="1404073" cy="692141"/>
            </a:xfrm>
          </p:grpSpPr>
          <p:sp>
            <p:nvSpPr>
              <p:cNvPr id="9" name="Shape 423">
                <a:extLst>
                  <a:ext uri="{FF2B5EF4-FFF2-40B4-BE49-F238E27FC236}">
                    <a16:creationId xmlns:a16="http://schemas.microsoft.com/office/drawing/2014/main" id="{334D7018-D9AF-31D6-2D69-49EE72A0F0E9}"/>
                  </a:ext>
                </a:extLst>
              </p:cNvPr>
              <p:cNvSpPr/>
              <p:nvPr/>
            </p:nvSpPr>
            <p:spPr>
              <a:xfrm>
                <a:off x="0" y="0"/>
                <a:ext cx="1404073" cy="692141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FFCDBD"/>
                  </a:gs>
                  <a:gs pos="35000">
                    <a:srgbClr val="FFDBD0"/>
                  </a:gs>
                  <a:gs pos="100000">
                    <a:srgbClr val="FFF1ED"/>
                  </a:gs>
                </a:gsLst>
                <a:lin ang="16200000" scaled="0"/>
              </a:gradFill>
              <a:ln w="9525" cap="flat">
                <a:solidFill>
                  <a:srgbClr val="FE812D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b="1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Shape 424">
                <a:extLst>
                  <a:ext uri="{FF2B5EF4-FFF2-40B4-BE49-F238E27FC236}">
                    <a16:creationId xmlns:a16="http://schemas.microsoft.com/office/drawing/2014/main" id="{F357E64B-729F-26B0-FAFD-A1113C95EFB0}"/>
                  </a:ext>
                </a:extLst>
              </p:cNvPr>
              <p:cNvSpPr/>
              <p:nvPr/>
            </p:nvSpPr>
            <p:spPr>
              <a:xfrm>
                <a:off x="33787" y="238349"/>
                <a:ext cx="1336498" cy="2154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b="1"/>
                </a:lvl1pPr>
              </a:lstStyle>
              <a:p>
                <a:pPr lvl="0">
                  <a:defRPr b="0"/>
                </a:pPr>
                <a:r>
                  <a:rPr dirty="0">
                    <a:solidFill>
                      <a:schemeClr val="tx1"/>
                    </a:solidFill>
                  </a:rPr>
                  <a:t>Insurance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8437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23">
            <a:extLst>
              <a:ext uri="{FF2B5EF4-FFF2-40B4-BE49-F238E27FC236}">
                <a16:creationId xmlns:a16="http://schemas.microsoft.com/office/drawing/2014/main" id="{2A13B281-6A38-D3C6-4578-6A96CDDD0D03}"/>
              </a:ext>
            </a:extLst>
          </p:cNvPr>
          <p:cNvSpPr txBox="1">
            <a:spLocks/>
          </p:cNvSpPr>
          <p:nvPr/>
        </p:nvSpPr>
        <p:spPr>
          <a:xfrm>
            <a:off x="1524000" y="-1"/>
            <a:ext cx="9144000" cy="620715"/>
          </a:xfrm>
          <a:prstGeom prst="rect">
            <a:avLst/>
          </a:prstGeom>
          <a:solidFill>
            <a:srgbClr val="007DC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95527">
              <a:defRPr sz="2400">
                <a:solidFill>
                  <a:srgbClr val="FFFF00"/>
                </a:solidFill>
              </a:defRPr>
            </a:lvl1pPr>
            <a:lvl2pPr algn="ctr">
              <a:defRPr sz="4400">
                <a:solidFill>
                  <a:srgbClr val="007DC4"/>
                </a:solidFill>
              </a:defRPr>
            </a:lvl2pPr>
            <a:lvl3pPr algn="ctr">
              <a:defRPr sz="4400">
                <a:solidFill>
                  <a:srgbClr val="007DC4"/>
                </a:solidFill>
              </a:defRPr>
            </a:lvl3pPr>
            <a:lvl4pPr algn="ctr">
              <a:defRPr sz="4400">
                <a:solidFill>
                  <a:srgbClr val="007DC4"/>
                </a:solidFill>
              </a:defRPr>
            </a:lvl4pPr>
            <a:lvl5pPr algn="ctr">
              <a:defRPr sz="4400">
                <a:solidFill>
                  <a:srgbClr val="007DC4"/>
                </a:solidFill>
              </a:defRPr>
            </a:lvl5pPr>
            <a:lvl6pPr algn="ctr">
              <a:defRPr sz="4400">
                <a:solidFill>
                  <a:srgbClr val="007DC4"/>
                </a:solidFill>
              </a:defRPr>
            </a:lvl6pPr>
            <a:lvl7pPr algn="ctr">
              <a:defRPr sz="4400">
                <a:solidFill>
                  <a:srgbClr val="007DC4"/>
                </a:solidFill>
              </a:defRPr>
            </a:lvl7pPr>
            <a:lvl8pPr algn="ctr">
              <a:defRPr sz="4400">
                <a:solidFill>
                  <a:srgbClr val="007DC4"/>
                </a:solidFill>
              </a:defRPr>
            </a:lvl8pPr>
            <a:lvl9pPr algn="ctr">
              <a:defRPr sz="4400">
                <a:solidFill>
                  <a:srgbClr val="007DC4"/>
                </a:solidFill>
              </a:defRPr>
            </a:lvl9pPr>
          </a:lstStyle>
          <a:p>
            <a:r>
              <a:rPr lang="en-US" dirty="0"/>
              <a:t>Demand &amp; Supply of data scientist 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645122-F35B-C57F-C7CB-F68B8C675DF5}"/>
              </a:ext>
            </a:extLst>
          </p:cNvPr>
          <p:cNvSpPr/>
          <p:nvPr/>
        </p:nvSpPr>
        <p:spPr>
          <a:xfrm>
            <a:off x="2421176" y="1116848"/>
            <a:ext cx="73496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Sans-Bold"/>
              </a:rPr>
              <a:t>………time taken to hire engineers is 6 to 8 weeks, the time to hire </a:t>
            </a:r>
            <a:r>
              <a:rPr lang="en-US" b="1" dirty="0">
                <a:latin typeface="OpenSans-Bold"/>
              </a:rPr>
              <a:t>data scientists is 11 to 14 weeks</a:t>
            </a:r>
            <a:r>
              <a:rPr lang="en-US" dirty="0">
                <a:latin typeface="OpenSans-Bold"/>
              </a:rPr>
              <a:t> in comparison……..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5A429-1C4F-FC2C-C0F3-7E9A2C22AC18}"/>
              </a:ext>
            </a:extLst>
          </p:cNvPr>
          <p:cNvSpPr/>
          <p:nvPr/>
        </p:nvSpPr>
        <p:spPr>
          <a:xfrm>
            <a:off x="2175354" y="5031374"/>
            <a:ext cx="79653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OpenSans-Bold"/>
              </a:rPr>
              <a:t>The reason behind the vast supply gap and long hiring times can be traced back to existing gaps in the skillsets.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F83D5D-9DD4-2934-3AA3-FDD789DA9C4F}"/>
              </a:ext>
            </a:extLst>
          </p:cNvPr>
          <p:cNvSpPr/>
          <p:nvPr/>
        </p:nvSpPr>
        <p:spPr>
          <a:xfrm>
            <a:off x="1912309" y="5810031"/>
            <a:ext cx="85941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Ref: https://www.indiatoday.in/education-today/jobs-and-careers/story/career-outlook-for-data-scientists-in-india-sky-high-pay-and-rising-demand-1825991-2021-07-09</a:t>
            </a:r>
          </a:p>
        </p:txBody>
      </p:sp>
      <p:pic>
        <p:nvPicPr>
          <p:cNvPr id="1026" name="Picture 2" descr="Puzzle Bridge to Skills - Development Counts">
            <a:extLst>
              <a:ext uri="{FF2B5EF4-FFF2-40B4-BE49-F238E27FC236}">
                <a16:creationId xmlns:a16="http://schemas.microsoft.com/office/drawing/2014/main" id="{DA2F7262-50A3-C37B-F733-9ADFFF31C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752" y="1868918"/>
            <a:ext cx="3590544" cy="269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20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23">
            <a:extLst>
              <a:ext uri="{FF2B5EF4-FFF2-40B4-BE49-F238E27FC236}">
                <a16:creationId xmlns:a16="http://schemas.microsoft.com/office/drawing/2014/main" id="{2A13B281-6A38-D3C6-4578-6A96CDDD0D03}"/>
              </a:ext>
            </a:extLst>
          </p:cNvPr>
          <p:cNvSpPr txBox="1">
            <a:spLocks/>
          </p:cNvSpPr>
          <p:nvPr/>
        </p:nvSpPr>
        <p:spPr>
          <a:xfrm>
            <a:off x="1524000" y="-1"/>
            <a:ext cx="9144000" cy="620715"/>
          </a:xfrm>
          <a:prstGeom prst="rect">
            <a:avLst/>
          </a:prstGeom>
          <a:solidFill>
            <a:srgbClr val="007DC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95527">
              <a:defRPr sz="2400">
                <a:solidFill>
                  <a:srgbClr val="FFFF00"/>
                </a:solidFill>
              </a:defRPr>
            </a:lvl1pPr>
            <a:lvl2pPr algn="ctr">
              <a:defRPr sz="4400">
                <a:solidFill>
                  <a:srgbClr val="007DC4"/>
                </a:solidFill>
              </a:defRPr>
            </a:lvl2pPr>
            <a:lvl3pPr algn="ctr">
              <a:defRPr sz="4400">
                <a:solidFill>
                  <a:srgbClr val="007DC4"/>
                </a:solidFill>
              </a:defRPr>
            </a:lvl3pPr>
            <a:lvl4pPr algn="ctr">
              <a:defRPr sz="4400">
                <a:solidFill>
                  <a:srgbClr val="007DC4"/>
                </a:solidFill>
              </a:defRPr>
            </a:lvl4pPr>
            <a:lvl5pPr algn="ctr">
              <a:defRPr sz="4400">
                <a:solidFill>
                  <a:srgbClr val="007DC4"/>
                </a:solidFill>
              </a:defRPr>
            </a:lvl5pPr>
            <a:lvl6pPr algn="ctr">
              <a:defRPr sz="4400">
                <a:solidFill>
                  <a:srgbClr val="007DC4"/>
                </a:solidFill>
              </a:defRPr>
            </a:lvl6pPr>
            <a:lvl7pPr algn="ctr">
              <a:defRPr sz="4400">
                <a:solidFill>
                  <a:srgbClr val="007DC4"/>
                </a:solidFill>
              </a:defRPr>
            </a:lvl7pPr>
            <a:lvl8pPr algn="ctr">
              <a:defRPr sz="4400">
                <a:solidFill>
                  <a:srgbClr val="007DC4"/>
                </a:solidFill>
              </a:defRPr>
            </a:lvl8pPr>
            <a:lvl9pPr algn="ctr">
              <a:defRPr sz="4400">
                <a:solidFill>
                  <a:srgbClr val="007DC4"/>
                </a:solidFill>
              </a:defRPr>
            </a:lvl9pPr>
          </a:lstStyle>
          <a:p>
            <a:r>
              <a:rPr lang="en-US" dirty="0"/>
              <a:t>Salary Ranges – General</a:t>
            </a:r>
          </a:p>
        </p:txBody>
      </p:sp>
      <p:graphicFrame>
        <p:nvGraphicFramePr>
          <p:cNvPr id="6" name="Google Shape;103;p18">
            <a:extLst>
              <a:ext uri="{FF2B5EF4-FFF2-40B4-BE49-F238E27FC236}">
                <a16:creationId xmlns:a16="http://schemas.microsoft.com/office/drawing/2014/main" id="{A4713A76-D78B-6EAF-E5C6-21EF70273BA5}"/>
              </a:ext>
            </a:extLst>
          </p:cNvPr>
          <p:cNvGraphicFramePr/>
          <p:nvPr/>
        </p:nvGraphicFramePr>
        <p:xfrm>
          <a:off x="1524001" y="1143583"/>
          <a:ext cx="8944425" cy="20219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3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517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~15L</a:t>
                      </a:r>
                      <a:endParaRPr sz="20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~21L</a:t>
                      </a:r>
                      <a:endParaRPr sz="20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24L+</a:t>
                      </a:r>
                      <a:endParaRPr sz="20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err="1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Mckinsey</a:t>
                      </a:r>
                      <a:r>
                        <a:rPr lang="en" sz="2000" b="1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BCG, Bain</a:t>
                      </a:r>
                      <a:endParaRPr sz="2000" b="1" dirty="0">
                        <a:solidFill>
                          <a:srgbClr val="C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Amazon, Flipkart</a:t>
                      </a:r>
                      <a:endParaRPr sz="2000" b="1" dirty="0">
                        <a:solidFill>
                          <a:srgbClr val="C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Google, Microsoft, PayPal</a:t>
                      </a:r>
                      <a:endParaRPr sz="2000" b="1" dirty="0">
                        <a:solidFill>
                          <a:srgbClr val="C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517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rgbClr val="00206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Analytics Consultant</a:t>
                      </a:r>
                      <a:endParaRPr sz="1700" dirty="0">
                        <a:solidFill>
                          <a:srgbClr val="002060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00206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Business Analyst</a:t>
                      </a:r>
                      <a:endParaRPr sz="1700">
                        <a:solidFill>
                          <a:srgbClr val="002060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rgbClr val="002060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Product Analyst/ Data Analyst</a:t>
                      </a:r>
                      <a:endParaRPr sz="1700" dirty="0">
                        <a:solidFill>
                          <a:srgbClr val="002060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Google Shape;254;p33">
            <a:extLst>
              <a:ext uri="{FF2B5EF4-FFF2-40B4-BE49-F238E27FC236}">
                <a16:creationId xmlns:a16="http://schemas.microsoft.com/office/drawing/2014/main" id="{EC0E3CE4-B04B-7C39-3A1E-6A36CAA3E36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12223" y="3429000"/>
            <a:ext cx="7167555" cy="2383094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4593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23">
            <a:extLst>
              <a:ext uri="{FF2B5EF4-FFF2-40B4-BE49-F238E27FC236}">
                <a16:creationId xmlns:a16="http://schemas.microsoft.com/office/drawing/2014/main" id="{2A13B281-6A38-D3C6-4578-6A96CDDD0D03}"/>
              </a:ext>
            </a:extLst>
          </p:cNvPr>
          <p:cNvSpPr txBox="1">
            <a:spLocks/>
          </p:cNvSpPr>
          <p:nvPr/>
        </p:nvSpPr>
        <p:spPr>
          <a:xfrm>
            <a:off x="1524000" y="-1"/>
            <a:ext cx="9144000" cy="620715"/>
          </a:xfrm>
          <a:prstGeom prst="rect">
            <a:avLst/>
          </a:prstGeom>
          <a:solidFill>
            <a:srgbClr val="007DC4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95527">
              <a:defRPr sz="2400">
                <a:solidFill>
                  <a:srgbClr val="FFFF00"/>
                </a:solidFill>
              </a:defRPr>
            </a:lvl1pPr>
            <a:lvl2pPr algn="ctr">
              <a:defRPr sz="4400">
                <a:solidFill>
                  <a:srgbClr val="007DC4"/>
                </a:solidFill>
              </a:defRPr>
            </a:lvl2pPr>
            <a:lvl3pPr algn="ctr">
              <a:defRPr sz="4400">
                <a:solidFill>
                  <a:srgbClr val="007DC4"/>
                </a:solidFill>
              </a:defRPr>
            </a:lvl3pPr>
            <a:lvl4pPr algn="ctr">
              <a:defRPr sz="4400">
                <a:solidFill>
                  <a:srgbClr val="007DC4"/>
                </a:solidFill>
              </a:defRPr>
            </a:lvl4pPr>
            <a:lvl5pPr algn="ctr">
              <a:defRPr sz="4400">
                <a:solidFill>
                  <a:srgbClr val="007DC4"/>
                </a:solidFill>
              </a:defRPr>
            </a:lvl5pPr>
            <a:lvl6pPr algn="ctr">
              <a:defRPr sz="4400">
                <a:solidFill>
                  <a:srgbClr val="007DC4"/>
                </a:solidFill>
              </a:defRPr>
            </a:lvl6pPr>
            <a:lvl7pPr algn="ctr">
              <a:defRPr sz="4400">
                <a:solidFill>
                  <a:srgbClr val="007DC4"/>
                </a:solidFill>
              </a:defRPr>
            </a:lvl7pPr>
            <a:lvl8pPr algn="ctr">
              <a:defRPr sz="4400">
                <a:solidFill>
                  <a:srgbClr val="007DC4"/>
                </a:solidFill>
              </a:defRPr>
            </a:lvl8pPr>
            <a:lvl9pPr algn="ctr">
              <a:defRPr sz="4400">
                <a:solidFill>
                  <a:srgbClr val="007DC4"/>
                </a:solidFill>
              </a:defRPr>
            </a:lvl9pPr>
          </a:lstStyle>
          <a:p>
            <a:r>
              <a:rPr lang="en-US" dirty="0"/>
              <a:t>Salary Ranges – by Michael Page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FD6066-FB73-A214-7503-56451F5ED9DA}"/>
              </a:ext>
            </a:extLst>
          </p:cNvPr>
          <p:cNvSpPr/>
          <p:nvPr/>
        </p:nvSpPr>
        <p:spPr>
          <a:xfrm>
            <a:off x="1805835" y="620714"/>
            <a:ext cx="88621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Sans-Regular"/>
              </a:rPr>
              <a:t>According to recruitment firm Michael Page’s 2021 India Talent Trends report, data science professionals with 3-10 years of experience get annual salaries in the 25-65 lakh range, while those with more experience can command pay packages upwards of 1 crore.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E0879-0E9B-458B-604F-23603B5CD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008" y="1991105"/>
            <a:ext cx="6304245" cy="38967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C1D96C-BB59-8043-51C2-D42F90E6B44C}"/>
              </a:ext>
            </a:extLst>
          </p:cNvPr>
          <p:cNvSpPr/>
          <p:nvPr/>
        </p:nvSpPr>
        <p:spPr>
          <a:xfrm>
            <a:off x="1805834" y="6334963"/>
            <a:ext cx="8862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Ref:: https://www.indiatoday.in/education-today/jobs-and-careers/story/career-outlook-for-data-scientists-in-india-sky-high-pay-and-rising-demand-1825991-2021-07-09</a:t>
            </a:r>
          </a:p>
        </p:txBody>
      </p:sp>
    </p:spTree>
    <p:extLst>
      <p:ext uri="{BB962C8B-B14F-4D97-AF65-F5344CB8AC3E}">
        <p14:creationId xmlns:p14="http://schemas.microsoft.com/office/powerpoint/2010/main" val="1051482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23">
            <a:extLst>
              <a:ext uri="{FF2B5EF4-FFF2-40B4-BE49-F238E27FC236}">
                <a16:creationId xmlns:a16="http://schemas.microsoft.com/office/drawing/2014/main" id="{2A13B281-6A38-D3C6-4578-6A96CDDD0D03}"/>
              </a:ext>
            </a:extLst>
          </p:cNvPr>
          <p:cNvSpPr txBox="1">
            <a:spLocks/>
          </p:cNvSpPr>
          <p:nvPr/>
        </p:nvSpPr>
        <p:spPr>
          <a:xfrm>
            <a:off x="1524000" y="-1"/>
            <a:ext cx="9144000" cy="620715"/>
          </a:xfrm>
          <a:prstGeom prst="rect">
            <a:avLst/>
          </a:prstGeom>
          <a:solidFill>
            <a:srgbClr val="007DC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95527">
              <a:defRPr sz="2400">
                <a:solidFill>
                  <a:srgbClr val="FFFF00"/>
                </a:solidFill>
              </a:defRPr>
            </a:lvl1pPr>
            <a:lvl2pPr algn="ctr">
              <a:defRPr sz="4400">
                <a:solidFill>
                  <a:srgbClr val="007DC4"/>
                </a:solidFill>
              </a:defRPr>
            </a:lvl2pPr>
            <a:lvl3pPr algn="ctr">
              <a:defRPr sz="4400">
                <a:solidFill>
                  <a:srgbClr val="007DC4"/>
                </a:solidFill>
              </a:defRPr>
            </a:lvl3pPr>
            <a:lvl4pPr algn="ctr">
              <a:defRPr sz="4400">
                <a:solidFill>
                  <a:srgbClr val="007DC4"/>
                </a:solidFill>
              </a:defRPr>
            </a:lvl4pPr>
            <a:lvl5pPr algn="ctr">
              <a:defRPr sz="4400">
                <a:solidFill>
                  <a:srgbClr val="007DC4"/>
                </a:solidFill>
              </a:defRPr>
            </a:lvl5pPr>
            <a:lvl6pPr algn="ctr">
              <a:defRPr sz="4400">
                <a:solidFill>
                  <a:srgbClr val="007DC4"/>
                </a:solidFill>
              </a:defRPr>
            </a:lvl6pPr>
            <a:lvl7pPr algn="ctr">
              <a:defRPr sz="4400">
                <a:solidFill>
                  <a:srgbClr val="007DC4"/>
                </a:solidFill>
              </a:defRPr>
            </a:lvl7pPr>
            <a:lvl8pPr algn="ctr">
              <a:defRPr sz="4400">
                <a:solidFill>
                  <a:srgbClr val="007DC4"/>
                </a:solidFill>
              </a:defRPr>
            </a:lvl8pPr>
            <a:lvl9pPr algn="ctr">
              <a:defRPr sz="4400">
                <a:solidFill>
                  <a:srgbClr val="007DC4"/>
                </a:solidFill>
              </a:defRPr>
            </a:lvl9pPr>
          </a:lstStyle>
          <a:p>
            <a:r>
              <a:rPr lang="en-US" dirty="0"/>
              <a:t>Job Profiles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4C683F-B5E4-6CDB-145F-9F770D66FE9F}"/>
              </a:ext>
            </a:extLst>
          </p:cNvPr>
          <p:cNvSpPr/>
          <p:nvPr/>
        </p:nvSpPr>
        <p:spPr>
          <a:xfrm>
            <a:off x="2607501" y="5698724"/>
            <a:ext cx="60312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Ref: https://za.pinterest.com/pin/40673202872278869/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1E0BA-CA6E-B4A6-2305-8B8EE1451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3" r="6555"/>
          <a:stretch/>
        </p:blipFill>
        <p:spPr>
          <a:xfrm>
            <a:off x="3029527" y="851499"/>
            <a:ext cx="6631709" cy="431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71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23">
            <a:extLst>
              <a:ext uri="{FF2B5EF4-FFF2-40B4-BE49-F238E27FC236}">
                <a16:creationId xmlns:a16="http://schemas.microsoft.com/office/drawing/2014/main" id="{2A13B281-6A38-D3C6-4578-6A96CDDD0D03}"/>
              </a:ext>
            </a:extLst>
          </p:cNvPr>
          <p:cNvSpPr txBox="1">
            <a:spLocks/>
          </p:cNvSpPr>
          <p:nvPr/>
        </p:nvSpPr>
        <p:spPr>
          <a:xfrm>
            <a:off x="1524000" y="-1"/>
            <a:ext cx="9144000" cy="620715"/>
          </a:xfrm>
          <a:prstGeom prst="rect">
            <a:avLst/>
          </a:prstGeom>
          <a:solidFill>
            <a:srgbClr val="007DC4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95527">
              <a:defRPr sz="2400">
                <a:solidFill>
                  <a:srgbClr val="FFFF00"/>
                </a:solidFill>
              </a:defRPr>
            </a:lvl1pPr>
            <a:lvl2pPr algn="ctr">
              <a:defRPr sz="4400">
                <a:solidFill>
                  <a:srgbClr val="007DC4"/>
                </a:solidFill>
              </a:defRPr>
            </a:lvl2pPr>
            <a:lvl3pPr algn="ctr">
              <a:defRPr sz="4400">
                <a:solidFill>
                  <a:srgbClr val="007DC4"/>
                </a:solidFill>
              </a:defRPr>
            </a:lvl3pPr>
            <a:lvl4pPr algn="ctr">
              <a:defRPr sz="4400">
                <a:solidFill>
                  <a:srgbClr val="007DC4"/>
                </a:solidFill>
              </a:defRPr>
            </a:lvl4pPr>
            <a:lvl5pPr algn="ctr">
              <a:defRPr sz="4400">
                <a:solidFill>
                  <a:srgbClr val="007DC4"/>
                </a:solidFill>
              </a:defRPr>
            </a:lvl5pPr>
            <a:lvl6pPr algn="ctr">
              <a:defRPr sz="4400">
                <a:solidFill>
                  <a:srgbClr val="007DC4"/>
                </a:solidFill>
              </a:defRPr>
            </a:lvl6pPr>
            <a:lvl7pPr algn="ctr">
              <a:defRPr sz="4400">
                <a:solidFill>
                  <a:srgbClr val="007DC4"/>
                </a:solidFill>
              </a:defRPr>
            </a:lvl7pPr>
            <a:lvl8pPr algn="ctr">
              <a:defRPr sz="4400">
                <a:solidFill>
                  <a:srgbClr val="007DC4"/>
                </a:solidFill>
              </a:defRPr>
            </a:lvl8pPr>
            <a:lvl9pPr algn="ctr">
              <a:defRPr sz="4400">
                <a:solidFill>
                  <a:srgbClr val="007DC4"/>
                </a:solidFill>
              </a:defRPr>
            </a:lvl9pPr>
          </a:lstStyle>
          <a:p>
            <a:r>
              <a:rPr lang="en-US" dirty="0"/>
              <a:t>Recent Job trends in Data Science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24A453-FFC5-3147-87DE-40EB5706039B}"/>
              </a:ext>
            </a:extLst>
          </p:cNvPr>
          <p:cNvSpPr/>
          <p:nvPr/>
        </p:nvSpPr>
        <p:spPr>
          <a:xfrm>
            <a:off x="1974938" y="5823858"/>
            <a:ext cx="82295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analyticsindiamag.com</a:t>
            </a:r>
            <a:r>
              <a:rPr lang="en-US" dirty="0"/>
              <a:t>/study-analytics-and-data-science-jobs-in-india-april-2021/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7F8DB4-F2F3-BDA6-CDDD-4E65F98A1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37" y="1034143"/>
            <a:ext cx="9144000" cy="47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6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21310" y="1779839"/>
            <a:ext cx="9905998" cy="403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185814-F42A-4A9E-8673-399D8044E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310" y="937334"/>
            <a:ext cx="9905997" cy="1450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“Every second of every day, our senses bring in way too much data than we can possibly process in our brains.” </a:t>
            </a:r>
          </a:p>
          <a:p>
            <a:pPr marL="0" indent="0">
              <a:buNone/>
            </a:pPr>
            <a:r>
              <a:rPr lang="en-US" dirty="0"/>
              <a:t>– Peter Diamandis, Chairman/CEO, X-Prize Foundation.</a:t>
            </a:r>
          </a:p>
        </p:txBody>
      </p:sp>
      <p:sp>
        <p:nvSpPr>
          <p:cNvPr id="3" name="Shape 123">
            <a:extLst>
              <a:ext uri="{FF2B5EF4-FFF2-40B4-BE49-F238E27FC236}">
                <a16:creationId xmlns:a16="http://schemas.microsoft.com/office/drawing/2014/main" id="{D0EB6F6D-CE58-E711-E310-68736ABB5BDA}"/>
              </a:ext>
            </a:extLst>
          </p:cNvPr>
          <p:cNvSpPr txBox="1">
            <a:spLocks/>
          </p:cNvSpPr>
          <p:nvPr/>
        </p:nvSpPr>
        <p:spPr>
          <a:xfrm>
            <a:off x="1524000" y="-1"/>
            <a:ext cx="9144000" cy="620715"/>
          </a:xfrm>
          <a:prstGeom prst="rect">
            <a:avLst/>
          </a:prstGeom>
          <a:solidFill>
            <a:srgbClr val="007DC4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95527">
              <a:defRPr sz="2400">
                <a:solidFill>
                  <a:srgbClr val="FFFF00"/>
                </a:solidFill>
              </a:defRPr>
            </a:lvl1pPr>
            <a:lvl2pPr algn="ctr">
              <a:defRPr sz="4400">
                <a:solidFill>
                  <a:srgbClr val="007DC4"/>
                </a:solidFill>
              </a:defRPr>
            </a:lvl2pPr>
            <a:lvl3pPr algn="ctr">
              <a:defRPr sz="4400">
                <a:solidFill>
                  <a:srgbClr val="007DC4"/>
                </a:solidFill>
              </a:defRPr>
            </a:lvl3pPr>
            <a:lvl4pPr algn="ctr">
              <a:defRPr sz="4400">
                <a:solidFill>
                  <a:srgbClr val="007DC4"/>
                </a:solidFill>
              </a:defRPr>
            </a:lvl4pPr>
            <a:lvl5pPr algn="ctr">
              <a:defRPr sz="4400">
                <a:solidFill>
                  <a:srgbClr val="007DC4"/>
                </a:solidFill>
              </a:defRPr>
            </a:lvl5pPr>
            <a:lvl6pPr algn="ctr">
              <a:defRPr sz="4400">
                <a:solidFill>
                  <a:srgbClr val="007DC4"/>
                </a:solidFill>
              </a:defRPr>
            </a:lvl6pPr>
            <a:lvl7pPr algn="ctr">
              <a:defRPr sz="4400">
                <a:solidFill>
                  <a:srgbClr val="007DC4"/>
                </a:solidFill>
              </a:defRPr>
            </a:lvl7pPr>
            <a:lvl8pPr algn="ctr">
              <a:defRPr sz="4400">
                <a:solidFill>
                  <a:srgbClr val="007DC4"/>
                </a:solidFill>
              </a:defRPr>
            </a:lvl8pPr>
            <a:lvl9pPr algn="ctr">
              <a:defRPr sz="4400">
                <a:solidFill>
                  <a:srgbClr val="007DC4"/>
                </a:solidFill>
              </a:defRPr>
            </a:lvl9pPr>
          </a:lstStyle>
          <a:p>
            <a:r>
              <a:rPr lang="en-US" dirty="0"/>
              <a:t>Why such increase in Data Science ?</a:t>
            </a:r>
          </a:p>
        </p:txBody>
      </p:sp>
    </p:spTree>
    <p:extLst>
      <p:ext uri="{BB962C8B-B14F-4D97-AF65-F5344CB8AC3E}">
        <p14:creationId xmlns:p14="http://schemas.microsoft.com/office/powerpoint/2010/main" val="379914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-201168" y="273036"/>
            <a:ext cx="12192000" cy="647607"/>
          </a:xfrm>
        </p:spPr>
        <p:txBody>
          <a:bodyPr/>
          <a:lstStyle/>
          <a:p>
            <a:r>
              <a:rPr lang="en-US" sz="36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Speaker – Jayantilal Bhanushali (Jay)</a:t>
            </a:r>
            <a:endParaRPr lang="en-IN" sz="3600" b="1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E4695A-5AB5-08D5-CED8-9E316FD009CC}"/>
              </a:ext>
            </a:extLst>
          </p:cNvPr>
          <p:cNvSpPr/>
          <p:nvPr/>
        </p:nvSpPr>
        <p:spPr>
          <a:xfrm>
            <a:off x="8236518" y="5763861"/>
            <a:ext cx="2356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70C0"/>
                </a:solidFill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/in/</a:t>
            </a:r>
            <a:r>
              <a:rPr lang="en-US" sz="2800" dirty="0" err="1">
                <a:solidFill>
                  <a:srgbClr val="0070C0"/>
                </a:solidFill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Jayantilalb</a:t>
            </a:r>
            <a:endParaRPr lang="en-US" sz="2800" dirty="0">
              <a:solidFill>
                <a:srgbClr val="0070C0"/>
              </a:solidFill>
              <a:latin typeface="+mj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4" descr="Image result for linkedin icon&quot;">
            <a:extLst>
              <a:ext uri="{FF2B5EF4-FFF2-40B4-BE49-F238E27FC236}">
                <a16:creationId xmlns:a16="http://schemas.microsoft.com/office/drawing/2014/main" id="{3F58D6AB-CAF8-F2BD-F2D2-49D584ABD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3" t="15205" r="5077" b="10158"/>
          <a:stretch/>
        </p:blipFill>
        <p:spPr bwMode="auto">
          <a:xfrm>
            <a:off x="7843225" y="5854988"/>
            <a:ext cx="406172" cy="40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14A707D-88A3-2910-2C34-EA058B5EDEA7}"/>
              </a:ext>
            </a:extLst>
          </p:cNvPr>
          <p:cNvSpPr txBox="1">
            <a:spLocks/>
          </p:cNvSpPr>
          <p:nvPr/>
        </p:nvSpPr>
        <p:spPr>
          <a:xfrm>
            <a:off x="4019124" y="998120"/>
            <a:ext cx="7292004" cy="46494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 years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 full-time experience in Business analytics, Machine learning &amp; Digital transformation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Worked with multiple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Fortune 500 companies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from FinTech, Insurance, Banking, Energy, Supply Chain, Retail (CPG) etc.</a:t>
            </a:r>
          </a:p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6+ years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consulting and training experience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Data Science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 Graduate in Applied Statistics and Bachelors of Engineering in Information Technology from University of Mumbai.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C701F7-51B4-BAD0-3023-3C8F4E029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545" y="1094599"/>
            <a:ext cx="2205102" cy="38136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252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57cc91974_0_41"/>
          <p:cNvSpPr txBox="1"/>
          <p:nvPr/>
        </p:nvSpPr>
        <p:spPr>
          <a:xfrm>
            <a:off x="6298966" y="1292575"/>
            <a:ext cx="5622900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With the penetration of Internet and Data, will the requirements of Data Scientists will Increase or Decrease?</a:t>
            </a:r>
            <a:endParaRPr sz="1800" b="0" i="0" u="none" strike="noStrike" cap="none" dirty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g1257cc91974_0_41"/>
          <p:cNvSpPr/>
          <p:nvPr/>
        </p:nvSpPr>
        <p:spPr>
          <a:xfrm>
            <a:off x="0" y="0"/>
            <a:ext cx="6123400" cy="68811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 dirty="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E75ABC-3947-7381-7F4A-DF7F38A1728A}"/>
              </a:ext>
            </a:extLst>
          </p:cNvPr>
          <p:cNvGrpSpPr/>
          <p:nvPr/>
        </p:nvGrpSpPr>
        <p:grpSpPr>
          <a:xfrm>
            <a:off x="2082267" y="1292574"/>
            <a:ext cx="2078253" cy="3087401"/>
            <a:chOff x="2082267" y="1292575"/>
            <a:chExt cx="1244345" cy="1652254"/>
          </a:xfrm>
        </p:grpSpPr>
        <p:sp>
          <p:nvSpPr>
            <p:cNvPr id="24" name="Google Shape;250;g1267f4ec439_0_0">
              <a:extLst>
                <a:ext uri="{FF2B5EF4-FFF2-40B4-BE49-F238E27FC236}">
                  <a16:creationId xmlns:a16="http://schemas.microsoft.com/office/drawing/2014/main" id="{E2DA00F0-E235-39D0-14BF-02ACA124A327}"/>
                </a:ext>
              </a:extLst>
            </p:cNvPr>
            <p:cNvSpPr txBox="1"/>
            <p:nvPr/>
          </p:nvSpPr>
          <p:spPr>
            <a:xfrm>
              <a:off x="2411731" y="2637029"/>
              <a:ext cx="585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ED1D24"/>
                  </a:solidFill>
                  <a:latin typeface="Roboto"/>
                  <a:ea typeface="Roboto"/>
                  <a:cs typeface="Roboto"/>
                  <a:sym typeface="Roboto"/>
                </a:rPr>
                <a:t>#poll</a:t>
              </a:r>
              <a:endParaRPr sz="1400" b="0" i="0" u="none" strike="noStrike" cap="none" dirty="0">
                <a:solidFill>
                  <a:srgbClr val="ED1D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" name="Google Shape;252;g1267f4ec439_0_0">
              <a:extLst>
                <a:ext uri="{FF2B5EF4-FFF2-40B4-BE49-F238E27FC236}">
                  <a16:creationId xmlns:a16="http://schemas.microsoft.com/office/drawing/2014/main" id="{06B72F98-D397-8438-AD0D-EA14A55B7235}"/>
                </a:ext>
              </a:extLst>
            </p:cNvPr>
            <p:cNvSpPr/>
            <p:nvPr/>
          </p:nvSpPr>
          <p:spPr>
            <a:xfrm>
              <a:off x="2082267" y="1292575"/>
              <a:ext cx="1244345" cy="1244536"/>
            </a:xfrm>
            <a:custGeom>
              <a:avLst/>
              <a:gdLst/>
              <a:ahLst/>
              <a:cxnLst/>
              <a:rect l="l" t="t" r="r" b="b"/>
              <a:pathLst>
                <a:path w="1244345" h="1244536" extrusionOk="0">
                  <a:moveTo>
                    <a:pt x="622173" y="19241"/>
                  </a:moveTo>
                  <a:cubicBezTo>
                    <a:pt x="955215" y="19314"/>
                    <a:pt x="1225144" y="289357"/>
                    <a:pt x="1225067" y="622401"/>
                  </a:cubicBezTo>
                  <a:cubicBezTo>
                    <a:pt x="1225029" y="782255"/>
                    <a:pt x="1161526" y="935555"/>
                    <a:pt x="1048512" y="1048607"/>
                  </a:cubicBezTo>
                  <a:cubicBezTo>
                    <a:pt x="810839" y="1281903"/>
                    <a:pt x="429038" y="1278360"/>
                    <a:pt x="195739" y="1040692"/>
                  </a:cubicBezTo>
                  <a:cubicBezTo>
                    <a:pt x="-34503" y="806129"/>
                    <a:pt x="-34503" y="430393"/>
                    <a:pt x="195739" y="195834"/>
                  </a:cubicBezTo>
                  <a:cubicBezTo>
                    <a:pt x="308596" y="82382"/>
                    <a:pt x="462148" y="18793"/>
                    <a:pt x="622173" y="19241"/>
                  </a:cubicBezTo>
                  <a:moveTo>
                    <a:pt x="622173" y="191"/>
                  </a:moveTo>
                  <a:cubicBezTo>
                    <a:pt x="278557" y="191"/>
                    <a:pt x="0" y="278747"/>
                    <a:pt x="0" y="622364"/>
                  </a:cubicBezTo>
                  <a:cubicBezTo>
                    <a:pt x="0" y="965978"/>
                    <a:pt x="278557" y="1244537"/>
                    <a:pt x="622173" y="1244537"/>
                  </a:cubicBezTo>
                  <a:cubicBezTo>
                    <a:pt x="965787" y="1244537"/>
                    <a:pt x="1244346" y="965978"/>
                    <a:pt x="1244346" y="622364"/>
                  </a:cubicBezTo>
                  <a:cubicBezTo>
                    <a:pt x="1244451" y="278747"/>
                    <a:pt x="965978" y="105"/>
                    <a:pt x="622364" y="0"/>
                  </a:cubicBezTo>
                  <a:cubicBezTo>
                    <a:pt x="622300" y="0"/>
                    <a:pt x="622237" y="0"/>
                    <a:pt x="622173" y="0"/>
                  </a:cubicBezTo>
                </a:path>
              </a:pathLst>
            </a:custGeom>
            <a:solidFill>
              <a:srgbClr val="ED1D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" name="Google Shape;253;g1267f4ec439_0_0">
              <a:extLst>
                <a:ext uri="{FF2B5EF4-FFF2-40B4-BE49-F238E27FC236}">
                  <a16:creationId xmlns:a16="http://schemas.microsoft.com/office/drawing/2014/main" id="{C21DC5A2-124E-6BF5-6A71-34EE0823255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29676" y="1517963"/>
              <a:ext cx="549526" cy="79376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19889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67f4ec439_0_968"/>
          <p:cNvSpPr txBox="1"/>
          <p:nvPr/>
        </p:nvSpPr>
        <p:spPr>
          <a:xfrm>
            <a:off x="799498" y="2162392"/>
            <a:ext cx="10636834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"/>
              <a:buNone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Sentiment analysis for Amazon –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"/>
              <a:buNone/>
            </a:pPr>
            <a:r>
              <a:rPr lang="en-US" sz="3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Enhancing customer satisfaction, improving product development, and optimizing marketing strategies.</a:t>
            </a: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2733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23">
            <a:extLst>
              <a:ext uri="{FF2B5EF4-FFF2-40B4-BE49-F238E27FC236}">
                <a16:creationId xmlns:a16="http://schemas.microsoft.com/office/drawing/2014/main" id="{D0EB6F6D-CE58-E711-E310-68736ABB5BDA}"/>
              </a:ext>
            </a:extLst>
          </p:cNvPr>
          <p:cNvSpPr txBox="1">
            <a:spLocks/>
          </p:cNvSpPr>
          <p:nvPr/>
        </p:nvSpPr>
        <p:spPr>
          <a:xfrm>
            <a:off x="1524000" y="-1"/>
            <a:ext cx="9144000" cy="620715"/>
          </a:xfrm>
          <a:prstGeom prst="rect">
            <a:avLst/>
          </a:prstGeom>
          <a:solidFill>
            <a:srgbClr val="007DC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defTabSz="795527">
              <a:defRPr sz="2400">
                <a:solidFill>
                  <a:srgbClr val="FFFF00"/>
                </a:solidFill>
              </a:defRPr>
            </a:lvl1pPr>
            <a:lvl2pPr algn="ctr">
              <a:defRPr sz="4400">
                <a:solidFill>
                  <a:srgbClr val="007DC4"/>
                </a:solidFill>
              </a:defRPr>
            </a:lvl2pPr>
            <a:lvl3pPr algn="ctr">
              <a:defRPr sz="4400">
                <a:solidFill>
                  <a:srgbClr val="007DC4"/>
                </a:solidFill>
              </a:defRPr>
            </a:lvl3pPr>
            <a:lvl4pPr algn="ctr">
              <a:defRPr sz="4400">
                <a:solidFill>
                  <a:srgbClr val="007DC4"/>
                </a:solidFill>
              </a:defRPr>
            </a:lvl4pPr>
            <a:lvl5pPr algn="ctr">
              <a:defRPr sz="4400">
                <a:solidFill>
                  <a:srgbClr val="007DC4"/>
                </a:solidFill>
              </a:defRPr>
            </a:lvl5pPr>
            <a:lvl6pPr algn="ctr">
              <a:defRPr sz="4400">
                <a:solidFill>
                  <a:srgbClr val="007DC4"/>
                </a:solidFill>
              </a:defRPr>
            </a:lvl6pPr>
            <a:lvl7pPr algn="ctr">
              <a:defRPr sz="4400">
                <a:solidFill>
                  <a:srgbClr val="007DC4"/>
                </a:solidFill>
              </a:defRPr>
            </a:lvl7pPr>
            <a:lvl8pPr algn="ctr">
              <a:defRPr sz="4400">
                <a:solidFill>
                  <a:srgbClr val="007DC4"/>
                </a:solidFill>
              </a:defRPr>
            </a:lvl8pPr>
            <a:lvl9pPr algn="ctr">
              <a:defRPr sz="4400">
                <a:solidFill>
                  <a:srgbClr val="007DC4"/>
                </a:solidFill>
              </a:defRPr>
            </a:lvl9pPr>
          </a:lstStyle>
          <a:p>
            <a:r>
              <a:rPr lang="en-US" dirty="0"/>
              <a:t>Sentiment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4AEA59-EB34-A86C-60EC-653B91776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Google Shape;227;p19">
            <a:extLst>
              <a:ext uri="{FF2B5EF4-FFF2-40B4-BE49-F238E27FC236}">
                <a16:creationId xmlns:a16="http://schemas.microsoft.com/office/drawing/2014/main" id="{AE25BA60-42C3-BCAA-8590-684A7E0C1D17}"/>
              </a:ext>
            </a:extLst>
          </p:cNvPr>
          <p:cNvSpPr txBox="1">
            <a:spLocks/>
          </p:cNvSpPr>
          <p:nvPr/>
        </p:nvSpPr>
        <p:spPr>
          <a:xfrm>
            <a:off x="628650" y="1104715"/>
            <a:ext cx="10639118" cy="149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800"/>
            </a:pPr>
            <a:r>
              <a:rPr lang="en-US" sz="1800" b="1" dirty="0">
                <a:latin typeface="Arial" panose="020B0604020202020204" pitchFamily="34" charset="0"/>
                <a:ea typeface="Garamond"/>
                <a:cs typeface="Arial" panose="020B0604020202020204" pitchFamily="34" charset="0"/>
                <a:sym typeface="Garamond"/>
              </a:rPr>
              <a:t>What is Sentiment Analysis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latin typeface="Arial" panose="020B0604020202020204" pitchFamily="34" charset="0"/>
                <a:ea typeface="Garamond"/>
                <a:cs typeface="Arial" panose="020B0604020202020204" pitchFamily="34" charset="0"/>
                <a:sym typeface="Garamond"/>
              </a:rPr>
              <a:t>It refers to </a:t>
            </a:r>
            <a:r>
              <a:rPr lang="en-US" sz="1800" dirty="0" err="1">
                <a:latin typeface="Arial" panose="020B0604020202020204" pitchFamily="34" charset="0"/>
                <a:ea typeface="Garamond"/>
                <a:cs typeface="Arial" panose="020B0604020202020204" pitchFamily="34" charset="0"/>
                <a:sym typeface="Garamond"/>
              </a:rPr>
              <a:t>analysing</a:t>
            </a:r>
            <a:r>
              <a:rPr lang="en-US" sz="1800" dirty="0">
                <a:latin typeface="Arial" panose="020B0604020202020204" pitchFamily="34" charset="0"/>
                <a:ea typeface="Garamond"/>
                <a:cs typeface="Arial" panose="020B0604020202020204" pitchFamily="34" charset="0"/>
                <a:sym typeface="Garamond"/>
              </a:rPr>
              <a:t> an opinion or feelings about something using data like text or images regarding almost anything.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latin typeface="Arial" panose="020B0604020202020204" pitchFamily="34" charset="0"/>
                <a:ea typeface="Garamond"/>
                <a:cs typeface="Arial" panose="020B0604020202020204" pitchFamily="34" charset="0"/>
                <a:sym typeface="Garamond"/>
              </a:rPr>
              <a:t>It is the process of classifying the text as positive ,negative and neutral.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oogle Shape;89;p1">
            <a:extLst>
              <a:ext uri="{FF2B5EF4-FFF2-40B4-BE49-F238E27FC236}">
                <a16:creationId xmlns:a16="http://schemas.microsoft.com/office/drawing/2014/main" id="{8E552294-28A3-019A-B05C-44F5467ADEB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4897"/>
          <a:stretch/>
        </p:blipFill>
        <p:spPr>
          <a:xfrm>
            <a:off x="1622322" y="2595716"/>
            <a:ext cx="9144000" cy="3325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8900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23">
            <a:extLst>
              <a:ext uri="{FF2B5EF4-FFF2-40B4-BE49-F238E27FC236}">
                <a16:creationId xmlns:a16="http://schemas.microsoft.com/office/drawing/2014/main" id="{D0EB6F6D-CE58-E711-E310-68736ABB5BDA}"/>
              </a:ext>
            </a:extLst>
          </p:cNvPr>
          <p:cNvSpPr txBox="1">
            <a:spLocks/>
          </p:cNvSpPr>
          <p:nvPr/>
        </p:nvSpPr>
        <p:spPr>
          <a:xfrm>
            <a:off x="1524000" y="-1"/>
            <a:ext cx="9144000" cy="620715"/>
          </a:xfrm>
          <a:prstGeom prst="rect">
            <a:avLst/>
          </a:prstGeom>
          <a:solidFill>
            <a:srgbClr val="007DC4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defTabSz="795527">
              <a:defRPr sz="2400">
                <a:solidFill>
                  <a:srgbClr val="FFFF00"/>
                </a:solidFill>
              </a:defRPr>
            </a:lvl1pPr>
            <a:lvl2pPr algn="ctr">
              <a:defRPr sz="4400">
                <a:solidFill>
                  <a:srgbClr val="007DC4"/>
                </a:solidFill>
              </a:defRPr>
            </a:lvl2pPr>
            <a:lvl3pPr algn="ctr">
              <a:defRPr sz="4400">
                <a:solidFill>
                  <a:srgbClr val="007DC4"/>
                </a:solidFill>
              </a:defRPr>
            </a:lvl3pPr>
            <a:lvl4pPr algn="ctr">
              <a:defRPr sz="4400">
                <a:solidFill>
                  <a:srgbClr val="007DC4"/>
                </a:solidFill>
              </a:defRPr>
            </a:lvl4pPr>
            <a:lvl5pPr algn="ctr">
              <a:defRPr sz="4400">
                <a:solidFill>
                  <a:srgbClr val="007DC4"/>
                </a:solidFill>
              </a:defRPr>
            </a:lvl5pPr>
            <a:lvl6pPr algn="ctr">
              <a:defRPr sz="4400">
                <a:solidFill>
                  <a:srgbClr val="007DC4"/>
                </a:solidFill>
              </a:defRPr>
            </a:lvl6pPr>
            <a:lvl7pPr algn="ctr">
              <a:defRPr sz="4400">
                <a:solidFill>
                  <a:srgbClr val="007DC4"/>
                </a:solidFill>
              </a:defRPr>
            </a:lvl7pPr>
            <a:lvl8pPr algn="ctr">
              <a:defRPr sz="4400">
                <a:solidFill>
                  <a:srgbClr val="007DC4"/>
                </a:solidFill>
              </a:defRPr>
            </a:lvl8pPr>
            <a:lvl9pPr algn="ctr">
              <a:defRPr sz="4400">
                <a:solidFill>
                  <a:srgbClr val="007DC4"/>
                </a:solidFill>
              </a:defRPr>
            </a:lvl9pPr>
          </a:lstStyle>
          <a:p>
            <a:r>
              <a:rPr lang="en-US" dirty="0"/>
              <a:t>Sentiment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4AEA59-EB34-A86C-60EC-653B91776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Google Shape;227;p19">
            <a:extLst>
              <a:ext uri="{FF2B5EF4-FFF2-40B4-BE49-F238E27FC236}">
                <a16:creationId xmlns:a16="http://schemas.microsoft.com/office/drawing/2014/main" id="{1E8730CE-17C3-F5D0-99AE-E9B6495B46F3}"/>
              </a:ext>
            </a:extLst>
          </p:cNvPr>
          <p:cNvSpPr txBox="1">
            <a:spLocks/>
          </p:cNvSpPr>
          <p:nvPr/>
        </p:nvSpPr>
        <p:spPr>
          <a:xfrm>
            <a:off x="776441" y="1217971"/>
            <a:ext cx="10639117" cy="122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360"/>
              </a:spcBef>
              <a:buClr>
                <a:schemeClr val="dk1"/>
              </a:buClr>
              <a:buSzPts val="1800"/>
            </a:pPr>
            <a:r>
              <a:rPr lang="en-US" sz="1800" b="1" dirty="0">
                <a:latin typeface="Arial" panose="020B0604020202020204" pitchFamily="34" charset="0"/>
                <a:ea typeface="Garamond"/>
                <a:cs typeface="Arial" panose="020B0604020202020204" pitchFamily="34" charset="0"/>
                <a:sym typeface="Garamond"/>
              </a:rPr>
              <a:t>Why Sentiment Analysis: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latin typeface="Arial" panose="020B0604020202020204" pitchFamily="34" charset="0"/>
                <a:ea typeface="Garamond"/>
                <a:cs typeface="Arial" panose="020B0604020202020204" pitchFamily="34" charset="0"/>
                <a:sym typeface="Garamond"/>
              </a:rPr>
              <a:t>Machines can read much faster than humans and in many languages too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latin typeface="Arial" panose="020B0604020202020204" pitchFamily="34" charset="0"/>
                <a:ea typeface="Garamond"/>
                <a:cs typeface="Arial" panose="020B0604020202020204" pitchFamily="34" charset="0"/>
                <a:sym typeface="Garamond"/>
              </a:rPr>
              <a:t>We can train the machine to understand in structured manner whereas humans are subjective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 Sentiment Analysis using BERT">
            <a:extLst>
              <a:ext uri="{FF2B5EF4-FFF2-40B4-BE49-F238E27FC236}">
                <a16:creationId xmlns:a16="http://schemas.microsoft.com/office/drawing/2014/main" id="{22B41625-45AB-6E40-2191-8484F545B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21" b="26003"/>
          <a:stretch/>
        </p:blipFill>
        <p:spPr bwMode="auto">
          <a:xfrm>
            <a:off x="1373341" y="2566220"/>
            <a:ext cx="9148763" cy="337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785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57cc91974_0_41"/>
          <p:cNvSpPr txBox="1"/>
          <p:nvPr/>
        </p:nvSpPr>
        <p:spPr>
          <a:xfrm>
            <a:off x="6298966" y="1292575"/>
            <a:ext cx="56229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Before buying anything or watch a movie, do you read reviews?</a:t>
            </a:r>
            <a:endParaRPr sz="1800" b="0" i="0" u="none" strike="noStrike" cap="none" dirty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g1257cc91974_0_41"/>
          <p:cNvSpPr/>
          <p:nvPr/>
        </p:nvSpPr>
        <p:spPr>
          <a:xfrm>
            <a:off x="0" y="0"/>
            <a:ext cx="6123400" cy="68811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 dirty="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E75ABC-3947-7381-7F4A-DF7F38A1728A}"/>
              </a:ext>
            </a:extLst>
          </p:cNvPr>
          <p:cNvGrpSpPr/>
          <p:nvPr/>
        </p:nvGrpSpPr>
        <p:grpSpPr>
          <a:xfrm>
            <a:off x="2082267" y="1292574"/>
            <a:ext cx="2078253" cy="3087401"/>
            <a:chOff x="2082267" y="1292575"/>
            <a:chExt cx="1244345" cy="1652254"/>
          </a:xfrm>
        </p:grpSpPr>
        <p:sp>
          <p:nvSpPr>
            <p:cNvPr id="24" name="Google Shape;250;g1267f4ec439_0_0">
              <a:extLst>
                <a:ext uri="{FF2B5EF4-FFF2-40B4-BE49-F238E27FC236}">
                  <a16:creationId xmlns:a16="http://schemas.microsoft.com/office/drawing/2014/main" id="{E2DA00F0-E235-39D0-14BF-02ACA124A327}"/>
                </a:ext>
              </a:extLst>
            </p:cNvPr>
            <p:cNvSpPr txBox="1"/>
            <p:nvPr/>
          </p:nvSpPr>
          <p:spPr>
            <a:xfrm>
              <a:off x="2411731" y="2637029"/>
              <a:ext cx="585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ED1D24"/>
                  </a:solidFill>
                  <a:latin typeface="Roboto"/>
                  <a:ea typeface="Roboto"/>
                  <a:cs typeface="Roboto"/>
                  <a:sym typeface="Roboto"/>
                </a:rPr>
                <a:t>#poll</a:t>
              </a:r>
              <a:endParaRPr sz="1400" b="0" i="0" u="none" strike="noStrike" cap="none" dirty="0">
                <a:solidFill>
                  <a:srgbClr val="ED1D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" name="Google Shape;252;g1267f4ec439_0_0">
              <a:extLst>
                <a:ext uri="{FF2B5EF4-FFF2-40B4-BE49-F238E27FC236}">
                  <a16:creationId xmlns:a16="http://schemas.microsoft.com/office/drawing/2014/main" id="{06B72F98-D397-8438-AD0D-EA14A55B7235}"/>
                </a:ext>
              </a:extLst>
            </p:cNvPr>
            <p:cNvSpPr/>
            <p:nvPr/>
          </p:nvSpPr>
          <p:spPr>
            <a:xfrm>
              <a:off x="2082267" y="1292575"/>
              <a:ext cx="1244345" cy="1244536"/>
            </a:xfrm>
            <a:custGeom>
              <a:avLst/>
              <a:gdLst/>
              <a:ahLst/>
              <a:cxnLst/>
              <a:rect l="l" t="t" r="r" b="b"/>
              <a:pathLst>
                <a:path w="1244345" h="1244536" extrusionOk="0">
                  <a:moveTo>
                    <a:pt x="622173" y="19241"/>
                  </a:moveTo>
                  <a:cubicBezTo>
                    <a:pt x="955215" y="19314"/>
                    <a:pt x="1225144" y="289357"/>
                    <a:pt x="1225067" y="622401"/>
                  </a:cubicBezTo>
                  <a:cubicBezTo>
                    <a:pt x="1225029" y="782255"/>
                    <a:pt x="1161526" y="935555"/>
                    <a:pt x="1048512" y="1048607"/>
                  </a:cubicBezTo>
                  <a:cubicBezTo>
                    <a:pt x="810839" y="1281903"/>
                    <a:pt x="429038" y="1278360"/>
                    <a:pt x="195739" y="1040692"/>
                  </a:cubicBezTo>
                  <a:cubicBezTo>
                    <a:pt x="-34503" y="806129"/>
                    <a:pt x="-34503" y="430393"/>
                    <a:pt x="195739" y="195834"/>
                  </a:cubicBezTo>
                  <a:cubicBezTo>
                    <a:pt x="308596" y="82382"/>
                    <a:pt x="462148" y="18793"/>
                    <a:pt x="622173" y="19241"/>
                  </a:cubicBezTo>
                  <a:moveTo>
                    <a:pt x="622173" y="191"/>
                  </a:moveTo>
                  <a:cubicBezTo>
                    <a:pt x="278557" y="191"/>
                    <a:pt x="0" y="278747"/>
                    <a:pt x="0" y="622364"/>
                  </a:cubicBezTo>
                  <a:cubicBezTo>
                    <a:pt x="0" y="965978"/>
                    <a:pt x="278557" y="1244537"/>
                    <a:pt x="622173" y="1244537"/>
                  </a:cubicBezTo>
                  <a:cubicBezTo>
                    <a:pt x="965787" y="1244537"/>
                    <a:pt x="1244346" y="965978"/>
                    <a:pt x="1244346" y="622364"/>
                  </a:cubicBezTo>
                  <a:cubicBezTo>
                    <a:pt x="1244451" y="278747"/>
                    <a:pt x="965978" y="105"/>
                    <a:pt x="622364" y="0"/>
                  </a:cubicBezTo>
                  <a:cubicBezTo>
                    <a:pt x="622300" y="0"/>
                    <a:pt x="622237" y="0"/>
                    <a:pt x="622173" y="0"/>
                  </a:cubicBezTo>
                </a:path>
              </a:pathLst>
            </a:custGeom>
            <a:solidFill>
              <a:srgbClr val="ED1D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" name="Google Shape;253;g1267f4ec439_0_0">
              <a:extLst>
                <a:ext uri="{FF2B5EF4-FFF2-40B4-BE49-F238E27FC236}">
                  <a16:creationId xmlns:a16="http://schemas.microsoft.com/office/drawing/2014/main" id="{C21DC5A2-124E-6BF5-6A71-34EE0823255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29676" y="1517963"/>
              <a:ext cx="549526" cy="79376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43776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23">
            <a:extLst>
              <a:ext uri="{FF2B5EF4-FFF2-40B4-BE49-F238E27FC236}">
                <a16:creationId xmlns:a16="http://schemas.microsoft.com/office/drawing/2014/main" id="{D0EB6F6D-CE58-E711-E310-68736ABB5BDA}"/>
              </a:ext>
            </a:extLst>
          </p:cNvPr>
          <p:cNvSpPr txBox="1">
            <a:spLocks/>
          </p:cNvSpPr>
          <p:nvPr/>
        </p:nvSpPr>
        <p:spPr>
          <a:xfrm>
            <a:off x="1524000" y="-1"/>
            <a:ext cx="9144000" cy="620715"/>
          </a:xfrm>
          <a:prstGeom prst="rect">
            <a:avLst/>
          </a:prstGeom>
          <a:solidFill>
            <a:srgbClr val="007DC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defTabSz="795527">
              <a:defRPr sz="2400">
                <a:solidFill>
                  <a:srgbClr val="FFFF00"/>
                </a:solidFill>
              </a:defRPr>
            </a:lvl1pPr>
            <a:lvl2pPr algn="ctr">
              <a:defRPr sz="4400">
                <a:solidFill>
                  <a:srgbClr val="007DC4"/>
                </a:solidFill>
              </a:defRPr>
            </a:lvl2pPr>
            <a:lvl3pPr algn="ctr">
              <a:defRPr sz="4400">
                <a:solidFill>
                  <a:srgbClr val="007DC4"/>
                </a:solidFill>
              </a:defRPr>
            </a:lvl3pPr>
            <a:lvl4pPr algn="ctr">
              <a:defRPr sz="4400">
                <a:solidFill>
                  <a:srgbClr val="007DC4"/>
                </a:solidFill>
              </a:defRPr>
            </a:lvl4pPr>
            <a:lvl5pPr algn="ctr">
              <a:defRPr sz="4400">
                <a:solidFill>
                  <a:srgbClr val="007DC4"/>
                </a:solidFill>
              </a:defRPr>
            </a:lvl5pPr>
            <a:lvl6pPr algn="ctr">
              <a:defRPr sz="4400">
                <a:solidFill>
                  <a:srgbClr val="007DC4"/>
                </a:solidFill>
              </a:defRPr>
            </a:lvl6pPr>
            <a:lvl7pPr algn="ctr">
              <a:defRPr sz="4400">
                <a:solidFill>
                  <a:srgbClr val="007DC4"/>
                </a:solidFill>
              </a:defRPr>
            </a:lvl7pPr>
            <a:lvl8pPr algn="ctr">
              <a:defRPr sz="4400">
                <a:solidFill>
                  <a:srgbClr val="007DC4"/>
                </a:solidFill>
              </a:defRPr>
            </a:lvl8pPr>
            <a:lvl9pPr algn="ctr">
              <a:defRPr sz="4400">
                <a:solidFill>
                  <a:srgbClr val="007DC4"/>
                </a:solidFill>
              </a:defRPr>
            </a:lvl9pPr>
          </a:lstStyle>
          <a:p>
            <a:r>
              <a:rPr lang="en-US" dirty="0"/>
              <a:t>Applications of Sentiment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4AEA59-EB34-A86C-60EC-653B91776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Google Shape;227;p19">
            <a:extLst>
              <a:ext uri="{FF2B5EF4-FFF2-40B4-BE49-F238E27FC236}">
                <a16:creationId xmlns:a16="http://schemas.microsoft.com/office/drawing/2014/main" id="{1E8730CE-17C3-F5D0-99AE-E9B6495B46F3}"/>
              </a:ext>
            </a:extLst>
          </p:cNvPr>
          <p:cNvSpPr txBox="1">
            <a:spLocks/>
          </p:cNvSpPr>
          <p:nvPr/>
        </p:nvSpPr>
        <p:spPr>
          <a:xfrm>
            <a:off x="776441" y="1217970"/>
            <a:ext cx="10756798" cy="1279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Char char="•"/>
            </a:pPr>
            <a:r>
              <a:rPr lang="en-US" sz="2000" dirty="0">
                <a:latin typeface="Arial" panose="020B0604020202020204" pitchFamily="34" charset="0"/>
                <a:ea typeface="Garamond"/>
                <a:cs typeface="Arial" panose="020B0604020202020204" pitchFamily="34" charset="0"/>
                <a:sym typeface="Garamond"/>
              </a:rPr>
              <a:t>We can monitor brand sentiment online in real time.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Char char="•"/>
            </a:pPr>
            <a:r>
              <a:rPr lang="en-US" sz="2000" dirty="0">
                <a:latin typeface="Arial" panose="020B0604020202020204" pitchFamily="34" charset="0"/>
                <a:ea typeface="Garamond"/>
                <a:cs typeface="Arial" panose="020B0604020202020204" pitchFamily="34" charset="0"/>
                <a:sym typeface="Garamond"/>
              </a:rPr>
              <a:t>Quickly detect negative tweets that mention your brand or any specific product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Char char="•"/>
            </a:pPr>
            <a:r>
              <a:rPr lang="en-US" sz="2000" dirty="0">
                <a:latin typeface="Arial" panose="020B0604020202020204" pitchFamily="34" charset="0"/>
                <a:ea typeface="Garamond"/>
                <a:cs typeface="Arial" panose="020B0604020202020204" pitchFamily="34" charset="0"/>
                <a:sym typeface="Garamond"/>
              </a:rPr>
              <a:t>Understand the what customer needs , and make data based decision on the go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6AC67-3E12-FD2F-4DC4-8B5181139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77" y="2287788"/>
            <a:ext cx="8825067" cy="342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41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23">
            <a:extLst>
              <a:ext uri="{FF2B5EF4-FFF2-40B4-BE49-F238E27FC236}">
                <a16:creationId xmlns:a16="http://schemas.microsoft.com/office/drawing/2014/main" id="{D0EB6F6D-CE58-E711-E310-68736ABB5BDA}"/>
              </a:ext>
            </a:extLst>
          </p:cNvPr>
          <p:cNvSpPr txBox="1">
            <a:spLocks/>
          </p:cNvSpPr>
          <p:nvPr/>
        </p:nvSpPr>
        <p:spPr>
          <a:xfrm>
            <a:off x="1524000" y="-1"/>
            <a:ext cx="9144000" cy="620715"/>
          </a:xfrm>
          <a:prstGeom prst="rect">
            <a:avLst/>
          </a:prstGeom>
          <a:solidFill>
            <a:srgbClr val="007DC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defTabSz="795527">
              <a:defRPr sz="2400">
                <a:solidFill>
                  <a:srgbClr val="FFFF00"/>
                </a:solidFill>
              </a:defRPr>
            </a:lvl1pPr>
            <a:lvl2pPr algn="ctr">
              <a:defRPr sz="4400">
                <a:solidFill>
                  <a:srgbClr val="007DC4"/>
                </a:solidFill>
              </a:defRPr>
            </a:lvl2pPr>
            <a:lvl3pPr algn="ctr">
              <a:defRPr sz="4400">
                <a:solidFill>
                  <a:srgbClr val="007DC4"/>
                </a:solidFill>
              </a:defRPr>
            </a:lvl3pPr>
            <a:lvl4pPr algn="ctr">
              <a:defRPr sz="4400">
                <a:solidFill>
                  <a:srgbClr val="007DC4"/>
                </a:solidFill>
              </a:defRPr>
            </a:lvl4pPr>
            <a:lvl5pPr algn="ctr">
              <a:defRPr sz="4400">
                <a:solidFill>
                  <a:srgbClr val="007DC4"/>
                </a:solidFill>
              </a:defRPr>
            </a:lvl5pPr>
            <a:lvl6pPr algn="ctr">
              <a:defRPr sz="4400">
                <a:solidFill>
                  <a:srgbClr val="007DC4"/>
                </a:solidFill>
              </a:defRPr>
            </a:lvl6pPr>
            <a:lvl7pPr algn="ctr">
              <a:defRPr sz="4400">
                <a:solidFill>
                  <a:srgbClr val="007DC4"/>
                </a:solidFill>
              </a:defRPr>
            </a:lvl7pPr>
            <a:lvl8pPr algn="ctr">
              <a:defRPr sz="4400">
                <a:solidFill>
                  <a:srgbClr val="007DC4"/>
                </a:solidFill>
              </a:defRPr>
            </a:lvl8pPr>
            <a:lvl9pPr algn="ctr">
              <a:defRPr sz="4400">
                <a:solidFill>
                  <a:srgbClr val="007DC4"/>
                </a:solidFill>
              </a:defRPr>
            </a:lvl9pPr>
          </a:lstStyle>
          <a:p>
            <a:r>
              <a:rPr lang="en-US" dirty="0"/>
              <a:t>Applications of Sentiment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4AEA59-EB34-A86C-60EC-653B91776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A4E7A-0386-7963-EA89-76C38FBE0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357" y="730072"/>
            <a:ext cx="6040334" cy="2977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545BDB-8072-8AB8-6AE6-959CC7750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180" y="3817357"/>
            <a:ext cx="7875639" cy="273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57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23">
            <a:extLst>
              <a:ext uri="{FF2B5EF4-FFF2-40B4-BE49-F238E27FC236}">
                <a16:creationId xmlns:a16="http://schemas.microsoft.com/office/drawing/2014/main" id="{D0EB6F6D-CE58-E711-E310-68736ABB5BDA}"/>
              </a:ext>
            </a:extLst>
          </p:cNvPr>
          <p:cNvSpPr txBox="1">
            <a:spLocks/>
          </p:cNvSpPr>
          <p:nvPr/>
        </p:nvSpPr>
        <p:spPr>
          <a:xfrm>
            <a:off x="1524000" y="-1"/>
            <a:ext cx="9144000" cy="620715"/>
          </a:xfrm>
          <a:prstGeom prst="rect">
            <a:avLst/>
          </a:prstGeom>
          <a:solidFill>
            <a:srgbClr val="007DC4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defTabSz="795527">
              <a:defRPr sz="2400">
                <a:solidFill>
                  <a:srgbClr val="FFFF00"/>
                </a:solidFill>
              </a:defRPr>
            </a:lvl1pPr>
            <a:lvl2pPr algn="ctr">
              <a:defRPr sz="4400">
                <a:solidFill>
                  <a:srgbClr val="007DC4"/>
                </a:solidFill>
              </a:defRPr>
            </a:lvl2pPr>
            <a:lvl3pPr algn="ctr">
              <a:defRPr sz="4400">
                <a:solidFill>
                  <a:srgbClr val="007DC4"/>
                </a:solidFill>
              </a:defRPr>
            </a:lvl3pPr>
            <a:lvl4pPr algn="ctr">
              <a:defRPr sz="4400">
                <a:solidFill>
                  <a:srgbClr val="007DC4"/>
                </a:solidFill>
              </a:defRPr>
            </a:lvl4pPr>
            <a:lvl5pPr algn="ctr">
              <a:defRPr sz="4400">
                <a:solidFill>
                  <a:srgbClr val="007DC4"/>
                </a:solidFill>
              </a:defRPr>
            </a:lvl5pPr>
            <a:lvl6pPr algn="ctr">
              <a:defRPr sz="4400">
                <a:solidFill>
                  <a:srgbClr val="007DC4"/>
                </a:solidFill>
              </a:defRPr>
            </a:lvl6pPr>
            <a:lvl7pPr algn="ctr">
              <a:defRPr sz="4400">
                <a:solidFill>
                  <a:srgbClr val="007DC4"/>
                </a:solidFill>
              </a:defRPr>
            </a:lvl7pPr>
            <a:lvl8pPr algn="ctr">
              <a:defRPr sz="4400">
                <a:solidFill>
                  <a:srgbClr val="007DC4"/>
                </a:solidFill>
              </a:defRPr>
            </a:lvl8pPr>
            <a:lvl9pPr algn="ctr">
              <a:defRPr sz="4400">
                <a:solidFill>
                  <a:srgbClr val="007DC4"/>
                </a:solidFill>
              </a:defRPr>
            </a:lvl9pPr>
          </a:lstStyle>
          <a:p>
            <a:r>
              <a:rPr lang="en-US" dirty="0"/>
              <a:t>Applications of Sentiment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4AEA59-EB34-A86C-60EC-653B91776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199FB-CD33-99ED-65BB-1B03ABB35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86" y="786580"/>
            <a:ext cx="10834830" cy="574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86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23">
            <a:extLst>
              <a:ext uri="{FF2B5EF4-FFF2-40B4-BE49-F238E27FC236}">
                <a16:creationId xmlns:a16="http://schemas.microsoft.com/office/drawing/2014/main" id="{D0EB6F6D-CE58-E711-E310-68736ABB5BDA}"/>
              </a:ext>
            </a:extLst>
          </p:cNvPr>
          <p:cNvSpPr txBox="1">
            <a:spLocks/>
          </p:cNvSpPr>
          <p:nvPr/>
        </p:nvSpPr>
        <p:spPr>
          <a:xfrm>
            <a:off x="1524000" y="-1"/>
            <a:ext cx="9144000" cy="620715"/>
          </a:xfrm>
          <a:prstGeom prst="rect">
            <a:avLst/>
          </a:prstGeom>
          <a:solidFill>
            <a:srgbClr val="007DC4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defTabSz="795527">
              <a:defRPr sz="2400">
                <a:solidFill>
                  <a:srgbClr val="FFFF00"/>
                </a:solidFill>
              </a:defRPr>
            </a:lvl1pPr>
            <a:lvl2pPr algn="ctr">
              <a:defRPr sz="4400">
                <a:solidFill>
                  <a:srgbClr val="007DC4"/>
                </a:solidFill>
              </a:defRPr>
            </a:lvl2pPr>
            <a:lvl3pPr algn="ctr">
              <a:defRPr sz="4400">
                <a:solidFill>
                  <a:srgbClr val="007DC4"/>
                </a:solidFill>
              </a:defRPr>
            </a:lvl3pPr>
            <a:lvl4pPr algn="ctr">
              <a:defRPr sz="4400">
                <a:solidFill>
                  <a:srgbClr val="007DC4"/>
                </a:solidFill>
              </a:defRPr>
            </a:lvl4pPr>
            <a:lvl5pPr algn="ctr">
              <a:defRPr sz="4400">
                <a:solidFill>
                  <a:srgbClr val="007DC4"/>
                </a:solidFill>
              </a:defRPr>
            </a:lvl5pPr>
            <a:lvl6pPr algn="ctr">
              <a:defRPr sz="4400">
                <a:solidFill>
                  <a:srgbClr val="007DC4"/>
                </a:solidFill>
              </a:defRPr>
            </a:lvl6pPr>
            <a:lvl7pPr algn="ctr">
              <a:defRPr sz="4400">
                <a:solidFill>
                  <a:srgbClr val="007DC4"/>
                </a:solidFill>
              </a:defRPr>
            </a:lvl7pPr>
            <a:lvl8pPr algn="ctr">
              <a:defRPr sz="4400">
                <a:solidFill>
                  <a:srgbClr val="007DC4"/>
                </a:solidFill>
              </a:defRPr>
            </a:lvl8pPr>
            <a:lvl9pPr algn="ctr">
              <a:defRPr sz="4400">
                <a:solidFill>
                  <a:srgbClr val="007DC4"/>
                </a:solidFill>
              </a:defRPr>
            </a:lvl9pPr>
          </a:lstStyle>
          <a:p>
            <a:r>
              <a:rPr lang="en-US" dirty="0">
                <a:sym typeface="Garamond"/>
              </a:rPr>
              <a:t>Sentiment analysis – Amazon Reviews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4AEA59-EB34-A86C-60EC-653B91776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A37ED4-B7CB-D08E-49A3-2BBB10F21792}"/>
              </a:ext>
            </a:extLst>
          </p:cNvPr>
          <p:cNvSpPr txBox="1">
            <a:spLocks/>
          </p:cNvSpPr>
          <p:nvPr/>
        </p:nvSpPr>
        <p:spPr>
          <a:xfrm>
            <a:off x="1524000" y="1874520"/>
            <a:ext cx="9905997" cy="502920"/>
          </a:xfr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/>
              <a:t>Let’s see it in Action!</a:t>
            </a:r>
            <a:endParaRPr lang="en-US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C3DEAB-BC81-EBAE-6CC0-10E23C74A065}"/>
              </a:ext>
            </a:extLst>
          </p:cNvPr>
          <p:cNvSpPr txBox="1">
            <a:spLocks/>
          </p:cNvSpPr>
          <p:nvPr/>
        </p:nvSpPr>
        <p:spPr>
          <a:xfrm>
            <a:off x="1523999" y="2926080"/>
            <a:ext cx="9905997" cy="2487168"/>
          </a:xfr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2000" b="1" dirty="0"/>
              <a:t>Google Colab:</a:t>
            </a:r>
          </a:p>
          <a:p>
            <a:r>
              <a:rPr lang="nl-NL" sz="2000" dirty="0">
                <a:hlinkClick r:id="rId2"/>
              </a:rPr>
              <a:t>https://drive.google.com/file/d/1DTHloYsGT_BrOQ_nJjVmx7_Qb2gDB4uX/view?usp=sharing</a:t>
            </a:r>
            <a:endParaRPr lang="nl-NL" sz="2000" dirty="0"/>
          </a:p>
          <a:p>
            <a:endParaRPr lang="nl-NL" sz="2000" dirty="0"/>
          </a:p>
          <a:p>
            <a:r>
              <a:rPr lang="nl-NL" sz="2000" b="1" dirty="0"/>
              <a:t>GitHub:</a:t>
            </a:r>
          </a:p>
          <a:p>
            <a:r>
              <a:rPr lang="en-US" sz="2000" dirty="0">
                <a:hlinkClick r:id="rId3"/>
              </a:rPr>
              <a:t>https://github.com/jayantibhanushali007/Amazon_Sentiment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6175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510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23">
            <a:extLst>
              <a:ext uri="{FF2B5EF4-FFF2-40B4-BE49-F238E27FC236}">
                <a16:creationId xmlns:a16="http://schemas.microsoft.com/office/drawing/2014/main" id="{2A13B281-6A38-D3C6-4578-6A96CDDD0D03}"/>
              </a:ext>
            </a:extLst>
          </p:cNvPr>
          <p:cNvSpPr txBox="1">
            <a:spLocks/>
          </p:cNvSpPr>
          <p:nvPr/>
        </p:nvSpPr>
        <p:spPr>
          <a:xfrm>
            <a:off x="1524000" y="-1"/>
            <a:ext cx="9144000" cy="620715"/>
          </a:xfrm>
          <a:prstGeom prst="rect">
            <a:avLst/>
          </a:prstGeom>
          <a:solidFill>
            <a:srgbClr val="007DC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95527">
              <a:defRPr sz="339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rgbClr val="FFFF00"/>
                </a:solidFill>
              </a:rPr>
              <a:t>In which innings </a:t>
            </a:r>
            <a:r>
              <a:rPr lang="en-US" sz="2400" dirty="0" err="1">
                <a:solidFill>
                  <a:srgbClr val="FFFF00"/>
                </a:solidFill>
              </a:rPr>
              <a:t>Sachin</a:t>
            </a:r>
            <a:r>
              <a:rPr lang="en-US" sz="2400" dirty="0">
                <a:solidFill>
                  <a:srgbClr val="FFFF00"/>
                </a:solidFill>
              </a:rPr>
              <a:t> didn’t play a single cover drive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191114-8327-E897-B47C-C463863E273C}"/>
              </a:ext>
            </a:extLst>
          </p:cNvPr>
          <p:cNvSpPr/>
          <p:nvPr/>
        </p:nvSpPr>
        <p:spPr>
          <a:xfrm>
            <a:off x="3127248" y="6134270"/>
            <a:ext cx="68580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Ref: https://www.quora.com/In-which-innings-Sachin-didnt-play-a-single-cover-drive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62DF60-0338-5117-9236-0A9877B09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777" y="1128802"/>
            <a:ext cx="7410819" cy="4600396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33441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23">
            <a:extLst>
              <a:ext uri="{FF2B5EF4-FFF2-40B4-BE49-F238E27FC236}">
                <a16:creationId xmlns:a16="http://schemas.microsoft.com/office/drawing/2014/main" id="{2A13B281-6A38-D3C6-4578-6A96CDDD0D03}"/>
              </a:ext>
            </a:extLst>
          </p:cNvPr>
          <p:cNvSpPr txBox="1">
            <a:spLocks/>
          </p:cNvSpPr>
          <p:nvPr/>
        </p:nvSpPr>
        <p:spPr>
          <a:xfrm>
            <a:off x="1524000" y="-1"/>
            <a:ext cx="9144000" cy="620715"/>
          </a:xfrm>
          <a:prstGeom prst="rect">
            <a:avLst/>
          </a:prstGeom>
          <a:solidFill>
            <a:srgbClr val="007DC4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95527">
              <a:defRPr sz="339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2400" dirty="0" err="1">
                <a:solidFill>
                  <a:srgbClr val="FFFF00"/>
                </a:solidFill>
              </a:rPr>
              <a:t>Sachin</a:t>
            </a:r>
            <a:r>
              <a:rPr lang="en-US" sz="2400" dirty="0">
                <a:solidFill>
                  <a:srgbClr val="FFFF00"/>
                </a:solidFill>
              </a:rPr>
              <a:t> Tendulkar | Sydney 2004 |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1C0867-9C2B-DC21-4FBC-751F5277B5D6}"/>
              </a:ext>
            </a:extLst>
          </p:cNvPr>
          <p:cNvSpPr/>
          <p:nvPr/>
        </p:nvSpPr>
        <p:spPr>
          <a:xfrm>
            <a:off x="7123135" y="2912977"/>
            <a:ext cx="32442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0"/>
            <a:r>
              <a:rPr lang="en-US" sz="1200" dirty="0"/>
              <a:t>The master batsman was </a:t>
            </a:r>
            <a:r>
              <a:rPr lang="en-US" sz="1200" b="1" dirty="0"/>
              <a:t>going through an extremely lean patch</a:t>
            </a:r>
            <a:r>
              <a:rPr lang="en-US" sz="1200" dirty="0"/>
              <a:t>, scoring just </a:t>
            </a:r>
            <a:r>
              <a:rPr lang="en-US" sz="1200" b="1" dirty="0"/>
              <a:t>88 runs</a:t>
            </a:r>
            <a:r>
              <a:rPr lang="en-US" sz="1200" dirty="0"/>
              <a:t> from the first 3 Test matches of the series. In his 5 innings </a:t>
            </a:r>
            <a:r>
              <a:rPr lang="en-US" sz="1200" b="1" dirty="0"/>
              <a:t>he had registered 3 single-digit scores including 2 ducks</a:t>
            </a:r>
            <a:r>
              <a:rPr lang="en-US" sz="1200" dirty="0"/>
              <a:t>. But the Sydney knock changed it all for him as the world stood up and took notice of Tendulkar's genius once again.</a:t>
            </a:r>
            <a:endParaRPr lang="en-US" sz="1200" dirty="0">
              <a:solidFill>
                <a:srgbClr val="C00000"/>
              </a:solidFill>
              <a:latin typeface="-apple-syste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191114-8327-E897-B47C-C463863E273C}"/>
              </a:ext>
            </a:extLst>
          </p:cNvPr>
          <p:cNvSpPr/>
          <p:nvPr/>
        </p:nvSpPr>
        <p:spPr>
          <a:xfrm>
            <a:off x="1824626" y="6134270"/>
            <a:ext cx="81607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Ref: https://www.quora.com/In-which-innings-Sachin-didnt-play-a-single-cover-drive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1DE1C-78D5-72F2-AF58-C07727A2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626" y="983969"/>
            <a:ext cx="5060515" cy="503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29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23">
            <a:extLst>
              <a:ext uri="{FF2B5EF4-FFF2-40B4-BE49-F238E27FC236}">
                <a16:creationId xmlns:a16="http://schemas.microsoft.com/office/drawing/2014/main" id="{2A13B281-6A38-D3C6-4578-6A96CDDD0D03}"/>
              </a:ext>
            </a:extLst>
          </p:cNvPr>
          <p:cNvSpPr txBox="1">
            <a:spLocks/>
          </p:cNvSpPr>
          <p:nvPr/>
        </p:nvSpPr>
        <p:spPr>
          <a:xfrm>
            <a:off x="1524000" y="-1"/>
            <a:ext cx="9144000" cy="620715"/>
          </a:xfrm>
          <a:prstGeom prst="rect">
            <a:avLst/>
          </a:prstGeom>
          <a:solidFill>
            <a:srgbClr val="007DC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95527">
              <a:defRPr sz="339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2400" dirty="0" err="1">
                <a:solidFill>
                  <a:srgbClr val="FFFF00"/>
                </a:solidFill>
              </a:rPr>
              <a:t>Sachin</a:t>
            </a:r>
            <a:r>
              <a:rPr lang="en-US" sz="2400" dirty="0">
                <a:solidFill>
                  <a:srgbClr val="FFFF00"/>
                </a:solidFill>
              </a:rPr>
              <a:t> Tendulkar | Sydney 2004 |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1C0867-9C2B-DC21-4FBC-751F5277B5D6}"/>
              </a:ext>
            </a:extLst>
          </p:cNvPr>
          <p:cNvSpPr/>
          <p:nvPr/>
        </p:nvSpPr>
        <p:spPr>
          <a:xfrm>
            <a:off x="7110609" y="1710479"/>
            <a:ext cx="324424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0"/>
            <a:r>
              <a:rPr lang="en-US" sz="1200" dirty="0">
                <a:solidFill>
                  <a:srgbClr val="282829"/>
                </a:solidFill>
                <a:latin typeface="-apple-system"/>
              </a:rPr>
              <a:t>Brian Lara said - “ </a:t>
            </a:r>
            <a:r>
              <a:rPr lang="en-US" sz="1200" dirty="0" err="1">
                <a:solidFill>
                  <a:srgbClr val="282829"/>
                </a:solidFill>
                <a:latin typeface="-apple-system"/>
              </a:rPr>
              <a:t>Sachin</a:t>
            </a:r>
            <a:r>
              <a:rPr lang="en-US" sz="1200" dirty="0">
                <a:solidFill>
                  <a:srgbClr val="282829"/>
                </a:solidFill>
                <a:latin typeface="-apple-system"/>
              </a:rPr>
              <a:t> has played some amazing innings throughout his career but none with </a:t>
            </a:r>
            <a:r>
              <a:rPr lang="en-US" sz="1200" b="1" dirty="0">
                <a:solidFill>
                  <a:srgbClr val="282829"/>
                </a:solidFill>
                <a:latin typeface="-apple-system"/>
              </a:rPr>
              <a:t>more discipline and determination </a:t>
            </a:r>
            <a:r>
              <a:rPr lang="en-US" sz="1200" dirty="0">
                <a:solidFill>
                  <a:srgbClr val="282829"/>
                </a:solidFill>
                <a:latin typeface="-apple-system"/>
              </a:rPr>
              <a:t>like his 241* against Australia at the Sydney Cricket Ground (SCG).”</a:t>
            </a:r>
          </a:p>
          <a:p>
            <a:pPr algn="just" rtl="0"/>
            <a:endParaRPr lang="en-US" sz="1200" dirty="0">
              <a:solidFill>
                <a:srgbClr val="282829"/>
              </a:solidFill>
              <a:latin typeface="-apple-system"/>
            </a:endParaRPr>
          </a:p>
          <a:p>
            <a:pPr algn="just" rtl="0"/>
            <a:endParaRPr lang="en-US" sz="1200" dirty="0">
              <a:solidFill>
                <a:srgbClr val="282829"/>
              </a:solidFill>
              <a:latin typeface="-apple-system"/>
            </a:endParaRPr>
          </a:p>
          <a:p>
            <a:pPr algn="just" rtl="0"/>
            <a:r>
              <a:rPr lang="en-US" sz="1200" dirty="0">
                <a:solidFill>
                  <a:srgbClr val="282829"/>
                </a:solidFill>
                <a:latin typeface="-apple-system"/>
              </a:rPr>
              <a:t>It was the most disciplined test innings of all time as </a:t>
            </a:r>
            <a:r>
              <a:rPr lang="en-US" sz="1200" dirty="0" err="1">
                <a:solidFill>
                  <a:srgbClr val="282829"/>
                </a:solidFill>
                <a:latin typeface="-apple-system"/>
              </a:rPr>
              <a:t>Sachin</a:t>
            </a:r>
            <a:r>
              <a:rPr lang="en-US" sz="1200" dirty="0">
                <a:solidFill>
                  <a:srgbClr val="282829"/>
                </a:solidFill>
                <a:latin typeface="-apple-system"/>
              </a:rPr>
              <a:t> Tendulkar refused to play his </a:t>
            </a:r>
            <a:r>
              <a:rPr lang="en-US" sz="1200" dirty="0" err="1">
                <a:solidFill>
                  <a:srgbClr val="282829"/>
                </a:solidFill>
                <a:latin typeface="-apple-system"/>
              </a:rPr>
              <a:t>favourite</a:t>
            </a:r>
            <a:r>
              <a:rPr lang="en-US" sz="1200" dirty="0">
                <a:solidFill>
                  <a:srgbClr val="282829"/>
                </a:solidFill>
                <a:latin typeface="-apple-system"/>
              </a:rPr>
              <a:t> shot - The Cover Drive, during the entire innings. </a:t>
            </a:r>
          </a:p>
          <a:p>
            <a:pPr algn="just" rtl="0"/>
            <a:endParaRPr lang="en-US" sz="1200" dirty="0">
              <a:solidFill>
                <a:srgbClr val="282829"/>
              </a:solidFill>
              <a:latin typeface="-apple-system"/>
            </a:endParaRPr>
          </a:p>
          <a:p>
            <a:pPr algn="just" rtl="0"/>
            <a:r>
              <a:rPr lang="en-US" sz="1200" dirty="0">
                <a:solidFill>
                  <a:srgbClr val="282829"/>
                </a:solidFill>
                <a:latin typeface="-apple-system"/>
              </a:rPr>
              <a:t>This was because </a:t>
            </a:r>
            <a:r>
              <a:rPr lang="en-US" sz="1200" b="1" dirty="0">
                <a:solidFill>
                  <a:srgbClr val="282829"/>
                </a:solidFill>
                <a:latin typeface="-apple-system"/>
              </a:rPr>
              <a:t>he had got out a number of occasions</a:t>
            </a:r>
            <a:r>
              <a:rPr lang="en-US" sz="1200" dirty="0">
                <a:solidFill>
                  <a:srgbClr val="282829"/>
                </a:solidFill>
                <a:latin typeface="-apple-system"/>
              </a:rPr>
              <a:t> during the first 3 test matches of the series while trying to play </a:t>
            </a:r>
            <a:r>
              <a:rPr lang="en-US" sz="1200" b="1" dirty="0">
                <a:solidFill>
                  <a:srgbClr val="282829"/>
                </a:solidFill>
                <a:latin typeface="-apple-system"/>
              </a:rPr>
              <a:t>a Cover Drive</a:t>
            </a:r>
            <a:r>
              <a:rPr lang="en-US" sz="1200" dirty="0">
                <a:solidFill>
                  <a:srgbClr val="282829"/>
                </a:solidFill>
                <a:latin typeface="-apple-system"/>
              </a:rPr>
              <a:t> off the ball bowled outside Off Stump. But </a:t>
            </a:r>
            <a:r>
              <a:rPr lang="en-US" sz="1200" dirty="0" err="1">
                <a:solidFill>
                  <a:srgbClr val="282829"/>
                </a:solidFill>
                <a:latin typeface="-apple-system"/>
              </a:rPr>
              <a:t>Sachin</a:t>
            </a:r>
            <a:r>
              <a:rPr lang="en-US" sz="1200" dirty="0">
                <a:solidFill>
                  <a:srgbClr val="282829"/>
                </a:solidFill>
                <a:latin typeface="-apple-system"/>
              </a:rPr>
              <a:t> showed his grit in this innings during the 4th Test, by leaving the balls bowled outside the Off Stump.</a:t>
            </a:r>
          </a:p>
          <a:p>
            <a:pPr algn="just" rtl="0"/>
            <a:endParaRPr lang="en-US" sz="1200" dirty="0">
              <a:solidFill>
                <a:srgbClr val="282829"/>
              </a:solidFill>
              <a:latin typeface="-apple-system"/>
            </a:endParaRPr>
          </a:p>
          <a:p>
            <a:pPr algn="just" rtl="0"/>
            <a:r>
              <a:rPr lang="en-US" sz="1600" dirty="0">
                <a:solidFill>
                  <a:srgbClr val="C00000"/>
                </a:solidFill>
                <a:latin typeface="-apple-system"/>
              </a:rPr>
              <a:t>Thus he scored 241* off 436 balls without a single cover drive.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1DE1C-78D5-72F2-AF58-C07727A2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626" y="983969"/>
            <a:ext cx="5060515" cy="50399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AAB34F-8A40-ABCA-F4B8-98AFBE0FBF21}"/>
              </a:ext>
            </a:extLst>
          </p:cNvPr>
          <p:cNvSpPr/>
          <p:nvPr/>
        </p:nvSpPr>
        <p:spPr>
          <a:xfrm>
            <a:off x="1824626" y="6134270"/>
            <a:ext cx="81607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Ref: https://www.quora.com/In-which-innings-Sachin-didnt-play-a-single-cover-drive</a:t>
            </a:r>
          </a:p>
        </p:txBody>
      </p:sp>
    </p:spTree>
    <p:extLst>
      <p:ext uri="{BB962C8B-B14F-4D97-AF65-F5344CB8AC3E}">
        <p14:creationId xmlns:p14="http://schemas.microsoft.com/office/powerpoint/2010/main" val="1466540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23">
            <a:extLst>
              <a:ext uri="{FF2B5EF4-FFF2-40B4-BE49-F238E27FC236}">
                <a16:creationId xmlns:a16="http://schemas.microsoft.com/office/drawing/2014/main" id="{2A13B281-6A38-D3C6-4578-6A96CDDD0D03}"/>
              </a:ext>
            </a:extLst>
          </p:cNvPr>
          <p:cNvSpPr txBox="1">
            <a:spLocks/>
          </p:cNvSpPr>
          <p:nvPr/>
        </p:nvSpPr>
        <p:spPr>
          <a:xfrm>
            <a:off x="1524000" y="-1"/>
            <a:ext cx="9144000" cy="620715"/>
          </a:xfrm>
          <a:prstGeom prst="rect">
            <a:avLst/>
          </a:prstGeom>
          <a:solidFill>
            <a:srgbClr val="007DC4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95527">
              <a:defRPr sz="339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rgbClr val="FFFF00"/>
                </a:solidFill>
              </a:rPr>
              <a:t>Can other batsman get this intuitiveness by power of data?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55E4EA-64AB-AB50-0AFC-0C65CF7DD067}"/>
              </a:ext>
            </a:extLst>
          </p:cNvPr>
          <p:cNvSpPr/>
          <p:nvPr/>
        </p:nvSpPr>
        <p:spPr>
          <a:xfrm>
            <a:off x="2538609" y="5662571"/>
            <a:ext cx="75406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Ref: https://inculture.microsoft.com/sports/spektacom/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435DE-D7F0-B502-2FA3-98D7E3CEB32B}"/>
              </a:ext>
            </a:extLst>
          </p:cNvPr>
          <p:cNvSpPr/>
          <p:nvPr/>
        </p:nvSpPr>
        <p:spPr>
          <a:xfrm>
            <a:off x="1698895" y="788634"/>
            <a:ext cx="87937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0272C0"/>
                </a:solidFill>
                <a:latin typeface="Segoe UI" panose="020B0502040204020203" pitchFamily="34" charset="0"/>
                <a:hlinkClick r:id="rId2"/>
              </a:rPr>
              <a:t>Spektacom</a:t>
            </a:r>
            <a:r>
              <a:rPr lang="en-US" dirty="0">
                <a:latin typeface="Segoe UI" panose="020B0502040204020203" pitchFamily="34" charset="0"/>
              </a:rPr>
              <a:t>, a sports technology company founded by </a:t>
            </a:r>
            <a:r>
              <a:rPr lang="en-US" b="1" dirty="0">
                <a:latin typeface="Segoe UI" panose="020B0502040204020203" pitchFamily="34" charset="0"/>
              </a:rPr>
              <a:t>Anil Kumble</a:t>
            </a:r>
            <a:r>
              <a:rPr lang="en-US" dirty="0">
                <a:latin typeface="Segoe UI" panose="020B0502040204020203" pitchFamily="34" charset="0"/>
              </a:rPr>
              <a:t>, is partnering with </a:t>
            </a:r>
            <a:r>
              <a:rPr lang="en-US" b="1" dirty="0">
                <a:latin typeface="Segoe UI" panose="020B0502040204020203" pitchFamily="34" charset="0"/>
              </a:rPr>
              <a:t>Microsoft </a:t>
            </a:r>
            <a:r>
              <a:rPr lang="en-US" dirty="0">
                <a:latin typeface="Segoe UI" panose="020B0502040204020203" pitchFamily="34" charset="0"/>
              </a:rPr>
              <a:t>to help cricketers, coaches, commentators, and even fans find the answer through real-time data in every swing.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81646-16C7-6EF8-C8AF-1A11F1DA7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609" y="1932033"/>
            <a:ext cx="6280865" cy="351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77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67f4ec439_0_968"/>
          <p:cNvSpPr txBox="1"/>
          <p:nvPr/>
        </p:nvSpPr>
        <p:spPr>
          <a:xfrm>
            <a:off x="799498" y="2162392"/>
            <a:ext cx="6662006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"/>
              <a:buNone/>
            </a:pPr>
            <a:r>
              <a:rPr lang="en-US" sz="40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 what is: Data Science?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062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57cc91974_0_41"/>
          <p:cNvSpPr txBox="1"/>
          <p:nvPr/>
        </p:nvSpPr>
        <p:spPr>
          <a:xfrm>
            <a:off x="6298966" y="1292575"/>
            <a:ext cx="5622900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What is your current level of understanding of Data Science?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dirty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(0 being Lowest and 5 being Highest)</a:t>
            </a:r>
            <a:endParaRPr sz="1800" b="0" i="0" u="none" strike="noStrike" cap="none" dirty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g1257cc91974_0_41"/>
          <p:cNvSpPr/>
          <p:nvPr/>
        </p:nvSpPr>
        <p:spPr>
          <a:xfrm>
            <a:off x="0" y="0"/>
            <a:ext cx="6123400" cy="68811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 dirty="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E75ABC-3947-7381-7F4A-DF7F38A1728A}"/>
              </a:ext>
            </a:extLst>
          </p:cNvPr>
          <p:cNvGrpSpPr/>
          <p:nvPr/>
        </p:nvGrpSpPr>
        <p:grpSpPr>
          <a:xfrm>
            <a:off x="2082267" y="1292574"/>
            <a:ext cx="2078253" cy="3087401"/>
            <a:chOff x="2082267" y="1292575"/>
            <a:chExt cx="1244345" cy="1652254"/>
          </a:xfrm>
        </p:grpSpPr>
        <p:sp>
          <p:nvSpPr>
            <p:cNvPr id="24" name="Google Shape;250;g1267f4ec439_0_0">
              <a:extLst>
                <a:ext uri="{FF2B5EF4-FFF2-40B4-BE49-F238E27FC236}">
                  <a16:creationId xmlns:a16="http://schemas.microsoft.com/office/drawing/2014/main" id="{E2DA00F0-E235-39D0-14BF-02ACA124A327}"/>
                </a:ext>
              </a:extLst>
            </p:cNvPr>
            <p:cNvSpPr txBox="1"/>
            <p:nvPr/>
          </p:nvSpPr>
          <p:spPr>
            <a:xfrm>
              <a:off x="2411731" y="2637029"/>
              <a:ext cx="585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ED1D24"/>
                  </a:solidFill>
                  <a:latin typeface="Roboto"/>
                  <a:ea typeface="Roboto"/>
                  <a:cs typeface="Roboto"/>
                  <a:sym typeface="Roboto"/>
                </a:rPr>
                <a:t>#poll</a:t>
              </a:r>
              <a:endParaRPr sz="1400" b="0" i="0" u="none" strike="noStrike" cap="none" dirty="0">
                <a:solidFill>
                  <a:srgbClr val="ED1D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" name="Google Shape;252;g1267f4ec439_0_0">
              <a:extLst>
                <a:ext uri="{FF2B5EF4-FFF2-40B4-BE49-F238E27FC236}">
                  <a16:creationId xmlns:a16="http://schemas.microsoft.com/office/drawing/2014/main" id="{06B72F98-D397-8438-AD0D-EA14A55B7235}"/>
                </a:ext>
              </a:extLst>
            </p:cNvPr>
            <p:cNvSpPr/>
            <p:nvPr/>
          </p:nvSpPr>
          <p:spPr>
            <a:xfrm>
              <a:off x="2082267" y="1292575"/>
              <a:ext cx="1244345" cy="1244536"/>
            </a:xfrm>
            <a:custGeom>
              <a:avLst/>
              <a:gdLst/>
              <a:ahLst/>
              <a:cxnLst/>
              <a:rect l="l" t="t" r="r" b="b"/>
              <a:pathLst>
                <a:path w="1244345" h="1244536" extrusionOk="0">
                  <a:moveTo>
                    <a:pt x="622173" y="19241"/>
                  </a:moveTo>
                  <a:cubicBezTo>
                    <a:pt x="955215" y="19314"/>
                    <a:pt x="1225144" y="289357"/>
                    <a:pt x="1225067" y="622401"/>
                  </a:cubicBezTo>
                  <a:cubicBezTo>
                    <a:pt x="1225029" y="782255"/>
                    <a:pt x="1161526" y="935555"/>
                    <a:pt x="1048512" y="1048607"/>
                  </a:cubicBezTo>
                  <a:cubicBezTo>
                    <a:pt x="810839" y="1281903"/>
                    <a:pt x="429038" y="1278360"/>
                    <a:pt x="195739" y="1040692"/>
                  </a:cubicBezTo>
                  <a:cubicBezTo>
                    <a:pt x="-34503" y="806129"/>
                    <a:pt x="-34503" y="430393"/>
                    <a:pt x="195739" y="195834"/>
                  </a:cubicBezTo>
                  <a:cubicBezTo>
                    <a:pt x="308596" y="82382"/>
                    <a:pt x="462148" y="18793"/>
                    <a:pt x="622173" y="19241"/>
                  </a:cubicBezTo>
                  <a:moveTo>
                    <a:pt x="622173" y="191"/>
                  </a:moveTo>
                  <a:cubicBezTo>
                    <a:pt x="278557" y="191"/>
                    <a:pt x="0" y="278747"/>
                    <a:pt x="0" y="622364"/>
                  </a:cubicBezTo>
                  <a:cubicBezTo>
                    <a:pt x="0" y="965978"/>
                    <a:pt x="278557" y="1244537"/>
                    <a:pt x="622173" y="1244537"/>
                  </a:cubicBezTo>
                  <a:cubicBezTo>
                    <a:pt x="965787" y="1244537"/>
                    <a:pt x="1244346" y="965978"/>
                    <a:pt x="1244346" y="622364"/>
                  </a:cubicBezTo>
                  <a:cubicBezTo>
                    <a:pt x="1244451" y="278747"/>
                    <a:pt x="965978" y="105"/>
                    <a:pt x="622364" y="0"/>
                  </a:cubicBezTo>
                  <a:cubicBezTo>
                    <a:pt x="622300" y="0"/>
                    <a:pt x="622237" y="0"/>
                    <a:pt x="622173" y="0"/>
                  </a:cubicBezTo>
                </a:path>
              </a:pathLst>
            </a:custGeom>
            <a:solidFill>
              <a:srgbClr val="ED1D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" name="Google Shape;253;g1267f4ec439_0_0">
              <a:extLst>
                <a:ext uri="{FF2B5EF4-FFF2-40B4-BE49-F238E27FC236}">
                  <a16:creationId xmlns:a16="http://schemas.microsoft.com/office/drawing/2014/main" id="{C21DC5A2-124E-6BF5-6A71-34EE0823255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29676" y="1517963"/>
              <a:ext cx="549526" cy="79376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23">
            <a:extLst>
              <a:ext uri="{FF2B5EF4-FFF2-40B4-BE49-F238E27FC236}">
                <a16:creationId xmlns:a16="http://schemas.microsoft.com/office/drawing/2014/main" id="{2A13B281-6A38-D3C6-4578-6A96CDDD0D03}"/>
              </a:ext>
            </a:extLst>
          </p:cNvPr>
          <p:cNvSpPr txBox="1">
            <a:spLocks/>
          </p:cNvSpPr>
          <p:nvPr/>
        </p:nvSpPr>
        <p:spPr>
          <a:xfrm>
            <a:off x="1524000" y="-1"/>
            <a:ext cx="9144000" cy="620715"/>
          </a:xfrm>
          <a:prstGeom prst="rect">
            <a:avLst/>
          </a:prstGeom>
          <a:solidFill>
            <a:srgbClr val="007DC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95527">
              <a:defRPr sz="339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>
              <a:defRPr sz="4400">
                <a:solidFill>
                  <a:srgbClr val="007DC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rgbClr val="FFFF00"/>
                </a:solidFill>
              </a:rPr>
              <a:t>Data Science - Simplifying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0F197-E7F0-83AD-1F6F-D5F4AB471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813" y="810845"/>
            <a:ext cx="6632792" cy="545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50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LT">
      <a:dk1>
        <a:srgbClr val="000000"/>
      </a:dk1>
      <a:lt1>
        <a:srgbClr val="FFFFFF"/>
      </a:lt1>
      <a:dk2>
        <a:srgbClr val="A71C20"/>
      </a:dk2>
      <a:lt2>
        <a:srgbClr val="FFF2EB"/>
      </a:lt2>
      <a:accent1>
        <a:srgbClr val="FF0000"/>
      </a:accent1>
      <a:accent2>
        <a:srgbClr val="A71C20"/>
      </a:accent2>
      <a:accent3>
        <a:srgbClr val="57863C"/>
      </a:accent3>
      <a:accent4>
        <a:srgbClr val="FBAF33"/>
      </a:accent4>
      <a:accent5>
        <a:srgbClr val="1077A9"/>
      </a:accent5>
      <a:accent6>
        <a:srgbClr val="0563C1"/>
      </a:accent6>
      <a:hlink>
        <a:srgbClr val="FFC000"/>
      </a:hlink>
      <a:folHlink>
        <a:srgbClr val="2F5496"/>
      </a:folHlink>
    </a:clrScheme>
    <a:fontScheme name="Custom 2">
      <a:majorFont>
        <a:latin typeface="Muli Regular Bold Italics"/>
        <a:ea typeface=""/>
        <a:cs typeface=""/>
      </a:majorFont>
      <a:minorFont>
        <a:latin typeface="Mul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1112</Words>
  <Application>Microsoft Office PowerPoint</Application>
  <PresentationFormat>Widescreen</PresentationFormat>
  <Paragraphs>136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Calibri</vt:lpstr>
      <vt:lpstr>OpenSans-Regular</vt:lpstr>
      <vt:lpstr>Segoe UI</vt:lpstr>
      <vt:lpstr>Arial</vt:lpstr>
      <vt:lpstr>-apple-system</vt:lpstr>
      <vt:lpstr>Roboto Medium</vt:lpstr>
      <vt:lpstr>Roboto</vt:lpstr>
      <vt:lpstr>Muli Regular Bold Italics</vt:lpstr>
      <vt:lpstr>OpenSans-Bold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2023-11-22T18:28:50Z</dcterms:created>
  <dcterms:modified xsi:type="dcterms:W3CDTF">2023-11-22T20:33:16Z</dcterms:modified>
</cp:coreProperties>
</file>